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8"/>
  </p:handout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gs" Target="tags/tag385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1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1.png"/><Relationship Id="rId2" Type="http://schemas.openxmlformats.org/officeDocument/2006/relationships/tags" Target="../tags/tag20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image" Target="../media/image5.png"/><Relationship Id="rId4" Type="http://schemas.openxmlformats.org/officeDocument/2006/relationships/tags" Target="../tags/tag30.xml"/><Relationship Id="rId3" Type="http://schemas.openxmlformats.org/officeDocument/2006/relationships/image" Target="../media/image4.png"/><Relationship Id="rId20" Type="http://schemas.openxmlformats.org/officeDocument/2006/relationships/tags" Target="../tags/tag45.xml"/><Relationship Id="rId2" Type="http://schemas.openxmlformats.org/officeDocument/2006/relationships/tags" Target="../tags/tag29.xml"/><Relationship Id="rId19" Type="http://schemas.openxmlformats.org/officeDocument/2006/relationships/tags" Target="../tags/tag44.xml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image" Target="../media/image7.png"/><Relationship Id="rId4" Type="http://schemas.openxmlformats.org/officeDocument/2006/relationships/tags" Target="../tags/tag47.xml"/><Relationship Id="rId3" Type="http://schemas.openxmlformats.org/officeDocument/2006/relationships/image" Target="../media/image6.png"/><Relationship Id="rId20" Type="http://schemas.openxmlformats.org/officeDocument/2006/relationships/tags" Target="../tags/tag62.xml"/><Relationship Id="rId2" Type="http://schemas.openxmlformats.org/officeDocument/2006/relationships/tags" Target="../tags/tag46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image" Target="../media/image1.png"/><Relationship Id="rId2" Type="http://schemas.openxmlformats.org/officeDocument/2006/relationships/tags" Target="../tags/tag73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image" Target="../media/image1.png"/><Relationship Id="rId2" Type="http://schemas.openxmlformats.org/officeDocument/2006/relationships/tags" Target="../tags/tag85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image" Target="../media/image1.png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image" Target="../media/image1.png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image" Target="../media/image1.png"/><Relationship Id="rId2" Type="http://schemas.openxmlformats.org/officeDocument/2006/relationships/tags" Target="../tags/tag102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image" Target="../media/image3.png"/><Relationship Id="rId6" Type="http://schemas.openxmlformats.org/officeDocument/2006/relationships/tags" Target="../tags/tag113.xml"/><Relationship Id="rId5" Type="http://schemas.openxmlformats.org/officeDocument/2006/relationships/image" Target="../media/image2.png"/><Relationship Id="rId4" Type="http://schemas.openxmlformats.org/officeDocument/2006/relationships/tags" Target="../tags/tag112.xml"/><Relationship Id="rId3" Type="http://schemas.openxmlformats.org/officeDocument/2006/relationships/image" Target="../media/image1.png"/><Relationship Id="rId22" Type="http://schemas.openxmlformats.org/officeDocument/2006/relationships/tags" Target="../tags/tag128.xml"/><Relationship Id="rId21" Type="http://schemas.openxmlformats.org/officeDocument/2006/relationships/tags" Target="../tags/tag127.xml"/><Relationship Id="rId20" Type="http://schemas.openxmlformats.org/officeDocument/2006/relationships/tags" Target="../tags/tag126.xml"/><Relationship Id="rId2" Type="http://schemas.openxmlformats.org/officeDocument/2006/relationships/tags" Target="../tags/tag111.xml"/><Relationship Id="rId19" Type="http://schemas.openxmlformats.org/officeDocument/2006/relationships/tags" Target="../tags/tag125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pic>
        <p:nvPicPr>
          <p:cNvPr id="13" name="图片 12" descr="蓝色的卡通人物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614295" y="0"/>
            <a:ext cx="9577705" cy="6858635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05075" y="0"/>
            <a:ext cx="2468880" cy="6858635"/>
          </a:xfrm>
          <a:prstGeom prst="rect">
            <a:avLst/>
          </a:prstGeom>
        </p:spPr>
      </p:pic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 rot="10800000">
            <a:off x="744855" y="451294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5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>
            <p:custDataLst>
              <p:tags r:id="rId9"/>
            </p:custDataLst>
          </p:nvPr>
        </p:nvSpPr>
        <p:spPr>
          <a:xfrm rot="10800000" flipH="1">
            <a:off x="875665" y="463232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0"/>
            </p:custDataLst>
          </p:nvPr>
        </p:nvCxnSpPr>
        <p:spPr>
          <a:xfrm>
            <a:off x="745106" y="872671"/>
            <a:ext cx="696150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>
            <p:custDataLst>
              <p:tags r:id="rId11"/>
            </p:custDataLst>
          </p:nvPr>
        </p:nvCxnSpPr>
        <p:spPr>
          <a:xfrm>
            <a:off x="9860280" y="872671"/>
            <a:ext cx="166116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署名"/>
          <p:cNvSpPr txBox="1">
            <a:spLocks noGrp="1"/>
          </p:cNvSpPr>
          <p:nvPr>
            <p:ph type="body" idx="9" hasCustomPrompt="1"/>
            <p:custDataLst>
              <p:tags r:id="rId12"/>
            </p:custDataLst>
          </p:nvPr>
        </p:nvSpPr>
        <p:spPr>
          <a:xfrm>
            <a:off x="1250315" y="4554855"/>
            <a:ext cx="1953895" cy="3378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1" name="平行四边形 10"/>
          <p:cNvSpPr/>
          <p:nvPr>
            <p:custDataLst>
              <p:tags r:id="rId13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10" name="平行四边形 9"/>
          <p:cNvSpPr/>
          <p:nvPr>
            <p:custDataLst>
              <p:tags r:id="rId14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>
            <p:custDataLst>
              <p:tags r:id="rId15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>
            <p:custDataLst>
              <p:tags r:id="rId16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>
            <p:custDataLst>
              <p:tags r:id="rId17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>
            <p:custDataLst>
              <p:tags r:id="rId18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9"/>
            </p:custDataLst>
          </p:nvPr>
        </p:nvSpPr>
        <p:spPr>
          <a:xfrm>
            <a:off x="744855" y="2837815"/>
            <a:ext cx="6029960" cy="15538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20"/>
            </p:custDataLst>
          </p:nvPr>
        </p:nvSpPr>
        <p:spPr>
          <a:xfrm>
            <a:off x="744220" y="1779270"/>
            <a:ext cx="6029960" cy="1019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8" name="正文"/>
          <p:cNvSpPr txBox="1">
            <a:spLocks noGrp="1"/>
          </p:cNvSpPr>
          <p:nvPr>
            <p:ph idx="5"/>
            <p:custDataLst>
              <p:tags r:id="rId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4"/>
            <p:custDataLst>
              <p:tags r:id="rId5"/>
            </p:custDataLst>
          </p:nvPr>
        </p:nvSpPr>
        <p:spPr>
          <a:xfrm>
            <a:off x="1096645" y="408940"/>
            <a:ext cx="10480675" cy="609600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6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>
            <p:custDataLst>
              <p:tags r:id="rId7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8"/>
            </p:custDataLst>
          </p:nvPr>
        </p:nvCxnSpPr>
        <p:spPr>
          <a:xfrm flipH="1">
            <a:off x="717550" y="11303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 flipH="1">
            <a:off x="0" y="0"/>
            <a:ext cx="11416030" cy="6858000"/>
          </a:xfrm>
          <a:custGeom>
            <a:avLst/>
            <a:gdLst>
              <a:gd name="connsiteX0" fmla="*/ 11416222 w 11416222"/>
              <a:gd name="connsiteY0" fmla="*/ 0 h 6858000"/>
              <a:gd name="connsiteX1" fmla="*/ 0 w 11416222"/>
              <a:gd name="connsiteY1" fmla="*/ 0 h 6858000"/>
              <a:gd name="connsiteX2" fmla="*/ 0 w 11416222"/>
              <a:gd name="connsiteY2" fmla="*/ 6858000 h 6858000"/>
              <a:gd name="connsiteX3" fmla="*/ 11416222 w 114162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6222" h="6858000">
                <a:moveTo>
                  <a:pt x="11416222" y="0"/>
                </a:moveTo>
                <a:lnTo>
                  <a:pt x="0" y="0"/>
                </a:lnTo>
                <a:lnTo>
                  <a:pt x="0" y="6858000"/>
                </a:lnTo>
                <a:lnTo>
                  <a:pt x="11416222" y="6858000"/>
                </a:lnTo>
                <a:close/>
              </a:path>
            </a:pathLst>
          </a:custGeom>
        </p:spPr>
      </p:pic>
      <p:sp>
        <p:nvSpPr>
          <p:cNvPr id="17" name="任意多边形: 形状 16"/>
          <p:cNvSpPr/>
          <p:nvPr>
            <p:custDataLst>
              <p:tags r:id="rId6"/>
            </p:custDataLst>
          </p:nvPr>
        </p:nvSpPr>
        <p:spPr>
          <a:xfrm>
            <a:off x="442336" y="2871879"/>
            <a:ext cx="3251010" cy="1732167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Heavy" panose="00000A00000000000000" charset="-122"/>
            </a:endParaRPr>
          </a:p>
        </p:txBody>
      </p:sp>
      <p:sp>
        <p:nvSpPr>
          <p:cNvPr id="8" name="加号 7"/>
          <p:cNvSpPr/>
          <p:nvPr>
            <p:custDataLst>
              <p:tags r:id="rId7"/>
            </p:custDataLst>
          </p:nvPr>
        </p:nvSpPr>
        <p:spPr>
          <a:xfrm rot="2781836">
            <a:off x="550718" y="3335569"/>
            <a:ext cx="1320680" cy="132068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>
              <a:cs typeface="MiSans Heavy" panose="00000A00000000000000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8"/>
            </p:custDataLst>
          </p:nvPr>
        </p:nvCxnSpPr>
        <p:spPr>
          <a:xfrm>
            <a:off x="613261" y="3447263"/>
            <a:ext cx="26469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V 形 22"/>
          <p:cNvSpPr/>
          <p:nvPr>
            <p:custDataLst>
              <p:tags r:id="rId9"/>
            </p:custDataLst>
          </p:nvPr>
        </p:nvSpPr>
        <p:spPr>
          <a:xfrm>
            <a:off x="337121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4" name="箭头: V 形 23"/>
          <p:cNvSpPr/>
          <p:nvPr>
            <p:custDataLst>
              <p:tags r:id="rId10"/>
            </p:custDataLst>
          </p:nvPr>
        </p:nvSpPr>
        <p:spPr>
          <a:xfrm>
            <a:off x="353504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5" name="箭头: V 形 24"/>
          <p:cNvSpPr/>
          <p:nvPr>
            <p:custDataLst>
              <p:tags r:id="rId11"/>
            </p:custDataLst>
          </p:nvPr>
        </p:nvSpPr>
        <p:spPr>
          <a:xfrm>
            <a:off x="3699510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6" name="箭头: V 形 25"/>
          <p:cNvSpPr/>
          <p:nvPr>
            <p:custDataLst>
              <p:tags r:id="rId12"/>
            </p:custDataLst>
          </p:nvPr>
        </p:nvSpPr>
        <p:spPr>
          <a:xfrm>
            <a:off x="386397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7" name="箭头: V 形 26"/>
          <p:cNvSpPr/>
          <p:nvPr>
            <p:custDataLst>
              <p:tags r:id="rId13"/>
            </p:custDataLst>
          </p:nvPr>
        </p:nvSpPr>
        <p:spPr>
          <a:xfrm>
            <a:off x="402780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36" name="直接连接符 35"/>
          <p:cNvCxnSpPr/>
          <p:nvPr>
            <p:custDataLst>
              <p:tags r:id="rId14"/>
            </p:custDataLst>
          </p:nvPr>
        </p:nvCxnSpPr>
        <p:spPr>
          <a:xfrm>
            <a:off x="439766" y="783771"/>
            <a:ext cx="1479196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>
            <a:off x="3503364" y="783771"/>
            <a:ext cx="820356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16"/>
            </p:custDataLst>
          </p:nvPr>
        </p:nvSpPr>
        <p:spPr>
          <a:xfrm>
            <a:off x="613410" y="2988310"/>
            <a:ext cx="2056765" cy="459105"/>
          </a:xfrm>
          <a:prstGeom prst="rect">
            <a:avLst/>
          </a:prstGeom>
          <a:noFill/>
        </p:spPr>
        <p:txBody>
          <a:bodyPr wrap="square" lIns="91440" tIns="0" rIns="91440" bIns="0" rtlCol="0" anchor="t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altLang="zh-CN" sz="20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1">
                      <a:lumMod val="75000"/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单击编辑副标题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17"/>
            </p:custDataLst>
          </p:nvPr>
        </p:nvSpPr>
        <p:spPr>
          <a:xfrm>
            <a:off x="1612265" y="3436620"/>
            <a:ext cx="2087880" cy="1195705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6400" b="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3871595" y="0"/>
            <a:ext cx="8798560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椭圆 17"/>
          <p:cNvSpPr/>
          <p:nvPr>
            <p:custDataLst>
              <p:tags r:id="rId6"/>
            </p:custDataLst>
          </p:nvPr>
        </p:nvSpPr>
        <p:spPr>
          <a:xfrm>
            <a:off x="758825" y="27209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>
            <p:custDataLst>
              <p:tags r:id="rId7"/>
            </p:custDataLst>
          </p:nvPr>
        </p:nvSpPr>
        <p:spPr>
          <a:xfrm>
            <a:off x="909955" y="28479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8"/>
            </p:custDataLst>
          </p:nvPr>
        </p:nvCxnSpPr>
        <p:spPr>
          <a:xfrm>
            <a:off x="747011" y="821871"/>
            <a:ext cx="779272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>
            <p:custDataLst>
              <p:tags r:id="rId9"/>
            </p:custDataLst>
          </p:nvPr>
        </p:nvCxnSpPr>
        <p:spPr>
          <a:xfrm>
            <a:off x="9661208" y="821871"/>
            <a:ext cx="184531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"/>
          <p:cNvSpPr txBox="1">
            <a:spLocks noGrp="1"/>
          </p:cNvSpPr>
          <p:nvPr>
            <p:ph type="title" idx="8" hasCustomPrompt="1"/>
            <p:custDataLst>
              <p:tags r:id="rId10"/>
            </p:custDataLst>
          </p:nvPr>
        </p:nvSpPr>
        <p:spPr>
          <a:xfrm>
            <a:off x="636270" y="3221990"/>
            <a:ext cx="5557520" cy="1931035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10" name="副标题"/>
          <p:cNvSpPr txBox="1">
            <a:spLocks noGrp="1"/>
          </p:cNvSpPr>
          <p:nvPr>
            <p:ph type="body" idx="7" hasCustomPrompt="1"/>
            <p:custDataLst>
              <p:tags r:id="rId11"/>
            </p:custDataLst>
          </p:nvPr>
        </p:nvSpPr>
        <p:spPr>
          <a:xfrm>
            <a:off x="1169035" y="2303145"/>
            <a:ext cx="5024755" cy="918845"/>
          </a:xfrm>
          <a:prstGeom prst="rect">
            <a:avLst/>
          </a:prstGeom>
          <a:noFill/>
        </p:spPr>
        <p:txBody>
          <a:bodyPr wrap="square" lIns="71755" tIns="0" rIns="71755" bIns="0" rtlCol="0" anchor="b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8" name="平行四边形 7"/>
          <p:cNvSpPr/>
          <p:nvPr>
            <p:custDataLst>
              <p:tags r:id="rId12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7" name="平行四边形 6"/>
          <p:cNvSpPr/>
          <p:nvPr>
            <p:custDataLst>
              <p:tags r:id="rId13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>
            <p:custDataLst>
              <p:tags r:id="rId14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>
            <p:custDataLst>
              <p:tags r:id="rId15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>
            <p:custDataLst>
              <p:tags r:id="rId16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>
            <p:custDataLst>
              <p:tags r:id="rId17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10" name="正文"/>
          <p:cNvSpPr txBox="1">
            <a:spLocks noGrp="1"/>
          </p:cNvSpPr>
          <p:nvPr>
            <p:ph idx="6"/>
            <p:custDataLst>
              <p:tags r:id="rId4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5"/>
            <p:custDataLst>
              <p:tags r:id="rId5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1096645" y="408940"/>
            <a:ext cx="10480675" cy="609600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7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>
            <p:custDataLst>
              <p:tags r:id="rId8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 flipH="1">
            <a:off x="717550" y="11303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17" name="正文"/>
          <p:cNvSpPr txBox="1">
            <a:spLocks noGrp="1"/>
          </p:cNvSpPr>
          <p:nvPr>
            <p:ph idx="8"/>
            <p:custDataLst>
              <p:tags r:id="rId4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6" name="标题"/>
          <p:cNvSpPr txBox="1">
            <a:spLocks noGrp="1"/>
          </p:cNvSpPr>
          <p:nvPr>
            <p:ph type="title" idx="7"/>
            <p:custDataLst>
              <p:tags r:id="rId5"/>
            </p:custDataLst>
          </p:nvPr>
        </p:nvSpPr>
        <p:spPr>
          <a:xfrm>
            <a:off x="6235065" y="1395095"/>
            <a:ext cx="5342255" cy="43434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6"/>
            <p:custDataLst>
              <p:tags r:id="rId6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5"/>
            <p:custDataLst>
              <p:tags r:id="rId7"/>
            </p:custDataLst>
          </p:nvPr>
        </p:nvSpPr>
        <p:spPr>
          <a:xfrm>
            <a:off x="608330" y="1395095"/>
            <a:ext cx="5342255" cy="43434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4"/>
            <p:custDataLst>
              <p:tags r:id="rId8"/>
            </p:custDataLst>
          </p:nvPr>
        </p:nvSpPr>
        <p:spPr>
          <a:xfrm>
            <a:off x="1096645" y="408940"/>
            <a:ext cx="10480675" cy="609600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>
            <p:custDataLst>
              <p:tags r:id="rId10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1"/>
            </p:custDataLst>
          </p:nvPr>
        </p:nvCxnSpPr>
        <p:spPr>
          <a:xfrm flipH="1">
            <a:off x="717550" y="11303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1096645" y="408940"/>
            <a:ext cx="10480675" cy="609600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>
            <p:custDataLst>
              <p:tags r:id="rId6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 flipH="1">
            <a:off x="717550" y="11303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08330" y="408305"/>
            <a:ext cx="10968990" cy="584835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5" hasCustomPrompt="1"/>
            <p:custDataLst>
              <p:tags r:id="rId4"/>
            </p:custDataLst>
          </p:nvPr>
        </p:nvSpPr>
        <p:spPr>
          <a:xfrm>
            <a:off x="608330" y="1148080"/>
            <a:ext cx="10968990" cy="4260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10795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900" b="0" i="0" u="none" strike="noStrike" kern="1200" cap="none" spc="30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4"/>
            <p:custDataLst>
              <p:tags r:id="rId5"/>
            </p:custDataLst>
          </p:nvPr>
        </p:nvSpPr>
        <p:spPr>
          <a:xfrm>
            <a:off x="1096645" y="408940"/>
            <a:ext cx="10480675" cy="609600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8" name="箭头: V 形 7"/>
          <p:cNvSpPr/>
          <p:nvPr>
            <p:custDataLst>
              <p:tags r:id="rId7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 flipH="1">
            <a:off x="717550" y="10922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pic>
        <p:nvPicPr>
          <p:cNvPr id="13" name="图片 12" descr="蓝色的卡通人物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614295" y="0"/>
            <a:ext cx="9577705" cy="6858635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05075" y="0"/>
            <a:ext cx="2468880" cy="6858635"/>
          </a:xfrm>
          <a:prstGeom prst="rect">
            <a:avLst/>
          </a:prstGeom>
        </p:spPr>
      </p:pic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 rot="10800000">
            <a:off x="744855" y="4264660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>
            <p:custDataLst>
              <p:tags r:id="rId9"/>
            </p:custDataLst>
          </p:nvPr>
        </p:nvSpPr>
        <p:spPr>
          <a:xfrm rot="10800000" flipH="1">
            <a:off x="875665" y="4384040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0"/>
            </p:custDataLst>
          </p:nvPr>
        </p:nvCxnSpPr>
        <p:spPr>
          <a:xfrm>
            <a:off x="745106" y="872671"/>
            <a:ext cx="696150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>
            <p:custDataLst>
              <p:tags r:id="rId11"/>
            </p:custDataLst>
          </p:nvPr>
        </p:nvCxnSpPr>
        <p:spPr>
          <a:xfrm>
            <a:off x="9860280" y="872671"/>
            <a:ext cx="166116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署名"/>
          <p:cNvSpPr txBox="1">
            <a:spLocks noGrp="1"/>
          </p:cNvSpPr>
          <p:nvPr>
            <p:ph type="body" idx="8" hasCustomPrompt="1"/>
            <p:custDataLst>
              <p:tags r:id="rId12"/>
            </p:custDataLst>
          </p:nvPr>
        </p:nvSpPr>
        <p:spPr>
          <a:xfrm>
            <a:off x="1250315" y="4306570"/>
            <a:ext cx="5524500" cy="3378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10" name="平行四边形 9"/>
          <p:cNvSpPr/>
          <p:nvPr>
            <p:custDataLst>
              <p:tags r:id="rId13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8" name="平行四边形 7"/>
          <p:cNvSpPr/>
          <p:nvPr>
            <p:custDataLst>
              <p:tags r:id="rId14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>
            <p:custDataLst>
              <p:tags r:id="rId15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>
            <p:custDataLst>
              <p:tags r:id="rId16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>
            <p:custDataLst>
              <p:tags r:id="rId17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>
            <p:custDataLst>
              <p:tags r:id="rId18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9"/>
            </p:custDataLst>
          </p:nvPr>
        </p:nvSpPr>
        <p:spPr>
          <a:xfrm>
            <a:off x="744855" y="1696720"/>
            <a:ext cx="6029960" cy="19494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3" Type="http://schemas.openxmlformats.org/officeDocument/2006/relationships/theme" Target="../theme/theme2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5.xml"/><Relationship Id="rId18" Type="http://schemas.openxmlformats.org/officeDocument/2006/relationships/tags" Target="../tags/tag134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image" Target="../media/image1.png"/><Relationship Id="rId12" Type="http://schemas.openxmlformats.org/officeDocument/2006/relationships/tags" Target="../tags/tag12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14" name="椭圆 13"/>
          <p:cNvSpPr/>
          <p:nvPr>
            <p:custDataLst>
              <p:tags r:id="rId14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>
            <p:custDataLst>
              <p:tags r:id="rId15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6"/>
            </p:custDataLst>
          </p:nvPr>
        </p:nvCxnSpPr>
        <p:spPr>
          <a:xfrm flipH="1">
            <a:off x="717550" y="11303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717550" y="1356995"/>
            <a:ext cx="10636250" cy="481996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R="0" lvl="1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marR="0" lvl="2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buChar char="●"/>
              <a:tabLst>
                <a:tab pos="1609725" algn="l"/>
              </a:tabLst>
            </a:pPr>
            <a:r>
              <a:rPr lang="zh-CN" altLang="en-US"/>
              <a:t>三级</a:t>
            </a:r>
            <a:endParaRPr lang="zh-CN" altLang="en-US"/>
          </a:p>
          <a:p>
            <a:pPr marR="0" lvl="3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buFont typeface="Wingdings" panose="05000000000000000000" charset="0"/>
              <a:buChar char=""/>
              <a:tabLst>
                <a:tab pos="1609725" algn="l"/>
              </a:tabLst>
            </a:pPr>
            <a:r>
              <a:rPr lang="zh-CN" altLang="en-US"/>
              <a:t>四级</a:t>
            </a:r>
            <a:endParaRPr lang="zh-CN" altLang="en-US"/>
          </a:p>
          <a:p>
            <a:pPr marR="0" lvl="4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tabLst>
                <a:tab pos="1609725" algn="l"/>
              </a:tabLst>
            </a:pP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1149350" y="290195"/>
            <a:ext cx="10204450" cy="803910"/>
          </a:xfrm>
          <a:prstGeom prst="rect">
            <a:avLst/>
          </a:prstGeom>
          <a:noFill/>
        </p:spPr>
        <p:txBody>
          <a:bodyPr vert="horz" wrap="square" lIns="91440" tIns="0" rIns="91440" bIns="0" rtlCol="0" anchor="ctr">
            <a:normAutofit/>
          </a:bodyPr>
          <a:lstStyle/>
          <a:p>
            <a:pPr marL="0" marR="0" lvl="0" fontAlgn="auto">
              <a:lnSpc>
                <a:spcPct val="120000"/>
              </a:lnSpc>
              <a:buClrTx/>
              <a:buSzTx/>
              <a:buFontTx/>
            </a:pPr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smtClean="0"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effectLst>
            <a:outerShdw blurRad="139700" dist="38100" sx="102000" sy="102000" algn="tl">
              <a:schemeClr val="accent2">
                <a:alpha val="34000"/>
              </a:schemeClr>
            </a:outerShdw>
          </a:effectLst>
          <a:latin typeface="+mj-ea"/>
          <a:ea typeface="+mj-ea"/>
          <a:cs typeface="MiSans Heavy" panose="00000A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MiSans" panose="0000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noProof="1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noProof="1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noProof="1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noProof="1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tags" Target="../tags/tag25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tags" Target="../tags/tag26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1" Type="http://schemas.openxmlformats.org/officeDocument/2006/relationships/slideLayout" Target="../slideLayouts/slideLayout13.xml"/><Relationship Id="rId30" Type="http://schemas.openxmlformats.org/officeDocument/2006/relationships/tags" Target="../tags/tag294.xml"/><Relationship Id="rId3" Type="http://schemas.openxmlformats.org/officeDocument/2006/relationships/tags" Target="../tags/tag267.xml"/><Relationship Id="rId29" Type="http://schemas.openxmlformats.org/officeDocument/2006/relationships/tags" Target="../tags/tag293.xml"/><Relationship Id="rId28" Type="http://schemas.openxmlformats.org/officeDocument/2006/relationships/tags" Target="../tags/tag292.xml"/><Relationship Id="rId27" Type="http://schemas.openxmlformats.org/officeDocument/2006/relationships/tags" Target="../tags/tag291.xml"/><Relationship Id="rId26" Type="http://schemas.openxmlformats.org/officeDocument/2006/relationships/tags" Target="../tags/tag290.xml"/><Relationship Id="rId25" Type="http://schemas.openxmlformats.org/officeDocument/2006/relationships/tags" Target="../tags/tag289.xml"/><Relationship Id="rId24" Type="http://schemas.openxmlformats.org/officeDocument/2006/relationships/tags" Target="../tags/tag288.xml"/><Relationship Id="rId23" Type="http://schemas.openxmlformats.org/officeDocument/2006/relationships/tags" Target="../tags/tag287.xml"/><Relationship Id="rId22" Type="http://schemas.openxmlformats.org/officeDocument/2006/relationships/tags" Target="../tags/tag286.xml"/><Relationship Id="rId21" Type="http://schemas.openxmlformats.org/officeDocument/2006/relationships/tags" Target="../tags/tag285.xml"/><Relationship Id="rId20" Type="http://schemas.openxmlformats.org/officeDocument/2006/relationships/tags" Target="../tags/tag284.xml"/><Relationship Id="rId2" Type="http://schemas.openxmlformats.org/officeDocument/2006/relationships/tags" Target="../tags/tag266.xml"/><Relationship Id="rId19" Type="http://schemas.openxmlformats.org/officeDocument/2006/relationships/tags" Target="../tags/tag283.xml"/><Relationship Id="rId18" Type="http://schemas.openxmlformats.org/officeDocument/2006/relationships/tags" Target="../tags/tag282.xml"/><Relationship Id="rId17" Type="http://schemas.openxmlformats.org/officeDocument/2006/relationships/tags" Target="../tags/tag281.xml"/><Relationship Id="rId16" Type="http://schemas.openxmlformats.org/officeDocument/2006/relationships/tags" Target="../tags/tag280.xml"/><Relationship Id="rId15" Type="http://schemas.openxmlformats.org/officeDocument/2006/relationships/tags" Target="../tags/tag279.xml"/><Relationship Id="rId14" Type="http://schemas.openxmlformats.org/officeDocument/2006/relationships/tags" Target="../tags/tag278.xml"/><Relationship Id="rId13" Type="http://schemas.openxmlformats.org/officeDocument/2006/relationships/tags" Target="../tags/tag277.xml"/><Relationship Id="rId12" Type="http://schemas.openxmlformats.org/officeDocument/2006/relationships/tags" Target="../tags/tag27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tags" Target="../tags/tag26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tags" Target="../tags/tag29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326.xml"/><Relationship Id="rId12" Type="http://schemas.openxmlformats.org/officeDocument/2006/relationships/tags" Target="../tags/tag325.xml"/><Relationship Id="rId11" Type="http://schemas.openxmlformats.org/officeDocument/2006/relationships/tags" Target="../tags/tag324.xml"/><Relationship Id="rId10" Type="http://schemas.openxmlformats.org/officeDocument/2006/relationships/tags" Target="../tags/tag323.xml"/><Relationship Id="rId1" Type="http://schemas.openxmlformats.org/officeDocument/2006/relationships/tags" Target="../tags/tag31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tags" Target="../tags/tag33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5" Type="http://schemas.openxmlformats.org/officeDocument/2006/relationships/notesSlide" Target="../notesSlides/notesSlide2.xml"/><Relationship Id="rId24" Type="http://schemas.openxmlformats.org/officeDocument/2006/relationships/slideLayout" Target="../slideLayouts/slideLayout14.xml"/><Relationship Id="rId23" Type="http://schemas.openxmlformats.org/officeDocument/2006/relationships/tags" Target="../tags/tag165.xml"/><Relationship Id="rId22" Type="http://schemas.openxmlformats.org/officeDocument/2006/relationships/tags" Target="../tags/tag164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tags" Target="../tags/tag144.xml"/><Relationship Id="rId19" Type="http://schemas.openxmlformats.org/officeDocument/2006/relationships/tags" Target="../tags/tag161.xml"/><Relationship Id="rId18" Type="http://schemas.openxmlformats.org/officeDocument/2006/relationships/tags" Target="../tags/tag160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tags" Target="../tags/tag349.xml"/><Relationship Id="rId7" Type="http://schemas.openxmlformats.org/officeDocument/2006/relationships/tags" Target="../tags/tag348.xml"/><Relationship Id="rId6" Type="http://schemas.openxmlformats.org/officeDocument/2006/relationships/tags" Target="../tags/tag347.xml"/><Relationship Id="rId5" Type="http://schemas.openxmlformats.org/officeDocument/2006/relationships/tags" Target="../tags/tag346.xml"/><Relationship Id="rId4" Type="http://schemas.openxmlformats.org/officeDocument/2006/relationships/tags" Target="../tags/tag345.xml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354.xml"/><Relationship Id="rId12" Type="http://schemas.openxmlformats.org/officeDocument/2006/relationships/tags" Target="../tags/tag353.xml"/><Relationship Id="rId11" Type="http://schemas.openxmlformats.org/officeDocument/2006/relationships/tags" Target="../tags/tag352.xml"/><Relationship Id="rId10" Type="http://schemas.openxmlformats.org/officeDocument/2006/relationships/tags" Target="../tags/tag351.xml"/><Relationship Id="rId1" Type="http://schemas.openxmlformats.org/officeDocument/2006/relationships/tags" Target="../tags/tag34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tags" Target="../tags/tag35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78.xml"/><Relationship Id="rId8" Type="http://schemas.openxmlformats.org/officeDocument/2006/relationships/tags" Target="../tags/tag377.xml"/><Relationship Id="rId7" Type="http://schemas.openxmlformats.org/officeDocument/2006/relationships/tags" Target="../tags/tag376.xml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381.xml"/><Relationship Id="rId11" Type="http://schemas.openxmlformats.org/officeDocument/2006/relationships/tags" Target="../tags/tag380.xml"/><Relationship Id="rId10" Type="http://schemas.openxmlformats.org/officeDocument/2006/relationships/tags" Target="../tags/tag379.xml"/><Relationship Id="rId1" Type="http://schemas.openxmlformats.org/officeDocument/2006/relationships/tags" Target="../tags/tag370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tags" Target="../tags/tag38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6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tags" Target="../tags/tag18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7" Type="http://schemas.openxmlformats.org/officeDocument/2006/relationships/slideLayout" Target="../slideLayouts/slideLayout13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2" Type="http://schemas.openxmlformats.org/officeDocument/2006/relationships/slideLayout" Target="../slideLayouts/slideLayout13.xml"/><Relationship Id="rId21" Type="http://schemas.openxmlformats.org/officeDocument/2006/relationships/tags" Target="../tags/tag233.xml"/><Relationship Id="rId20" Type="http://schemas.openxmlformats.org/officeDocument/2006/relationships/tags" Target="../tags/tag232.xml"/><Relationship Id="rId2" Type="http://schemas.openxmlformats.org/officeDocument/2006/relationships/tags" Target="../tags/tag214.xml"/><Relationship Id="rId19" Type="http://schemas.openxmlformats.org/officeDocument/2006/relationships/tags" Target="../tags/tag231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tags" Target="../tags/tag21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7" Type="http://schemas.openxmlformats.org/officeDocument/2006/relationships/slideLayout" Target="../slideLayouts/slideLayout13.xml"/><Relationship Id="rId16" Type="http://schemas.openxmlformats.org/officeDocument/2006/relationships/tags" Target="../tags/tag249.xml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tags" Target="../tags/tag2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9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WRS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大语言模型的发展历程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NEW PRODUCT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在自然语言处理任务中的应用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611886" y="1490400"/>
            <a:ext cx="9490524" cy="104345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083650" y="1490400"/>
            <a:ext cx="257380" cy="104345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83622" y="1580556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机器翻译：利用大语言模型进行跨语言翻译，提高翻译准确性和效率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4"/>
            </p:custDataLst>
          </p:nvPr>
        </p:nvSpPr>
        <p:spPr>
          <a:xfrm>
            <a:off x="1611886" y="2729087"/>
            <a:ext cx="9490524" cy="1043456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083650" y="2729087"/>
            <a:ext cx="257380" cy="1043456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>
            <p:custDataLst>
              <p:tags r:id="rId6"/>
            </p:custDataLst>
          </p:nvPr>
        </p:nvSpPr>
        <p:spPr>
          <a:xfrm>
            <a:off x="1883622" y="2819243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问答系统：通过理解自然语言问题，提供准确答案，改善用户体验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1611886" y="3967774"/>
            <a:ext cx="9490524" cy="1043456"/>
          </a:xfrm>
          <a:prstGeom prst="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1083650" y="3967774"/>
            <a:ext cx="257380" cy="1043456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1883622" y="4057930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文本生成：根据给定的主题或关键词，生成高质量的文本内容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0" name="矩形 49"/>
          <p:cNvSpPr/>
          <p:nvPr>
            <p:custDataLst>
              <p:tags r:id="rId10"/>
            </p:custDataLst>
          </p:nvPr>
        </p:nvSpPr>
        <p:spPr>
          <a:xfrm>
            <a:off x="1611886" y="5205827"/>
            <a:ext cx="9490524" cy="1043456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>
            <p:custDataLst>
              <p:tags r:id="rId11"/>
            </p:custDataLst>
          </p:nvPr>
        </p:nvSpPr>
        <p:spPr>
          <a:xfrm>
            <a:off x="1083650" y="5205827"/>
            <a:ext cx="257380" cy="104345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1883622" y="5295982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 lnSpcReduction="10000"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情感分析：识别和分析文本中的情感倾向，用于舆情监控、产品评价等领域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大语言模型的突破性进展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Transformer结构的出现</a:t>
            </a:r>
            <a:endParaRPr lang="zh-CN" altLang="en-US"/>
          </a:p>
        </p:txBody>
      </p:sp>
      <p:sp>
        <p:nvSpPr>
          <p:cNvPr id="263" name="椭圆 262"/>
          <p:cNvSpPr/>
          <p:nvPr>
            <p:custDataLst>
              <p:tags r:id="rId1"/>
            </p:custDataLst>
          </p:nvPr>
        </p:nvSpPr>
        <p:spPr>
          <a:xfrm>
            <a:off x="2414161" y="4122271"/>
            <a:ext cx="7357168" cy="192480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10000"/>
                </a:schemeClr>
              </a:gs>
              <a:gs pos="25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dash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4" name="椭圆 263"/>
          <p:cNvSpPr/>
          <p:nvPr>
            <p:custDataLst>
              <p:tags r:id="rId2"/>
            </p:custDataLst>
          </p:nvPr>
        </p:nvSpPr>
        <p:spPr>
          <a:xfrm>
            <a:off x="3266392" y="4202657"/>
            <a:ext cx="5578093" cy="1652953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10000"/>
                </a:schemeClr>
              </a:gs>
              <a:gs pos="25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solidFill>
              <a:schemeClr val="accent1"/>
            </a:solidFill>
            <a:prstDash val="dash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5" name="椭圆 264"/>
          <p:cNvSpPr/>
          <p:nvPr>
            <p:custDataLst>
              <p:tags r:id="rId3"/>
            </p:custDataLst>
          </p:nvPr>
        </p:nvSpPr>
        <p:spPr>
          <a:xfrm>
            <a:off x="4064378" y="4439243"/>
            <a:ext cx="3981222" cy="1179753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6" name="椭圆 265"/>
          <p:cNvSpPr/>
          <p:nvPr>
            <p:custDataLst>
              <p:tags r:id="rId4"/>
            </p:custDataLst>
          </p:nvPr>
        </p:nvSpPr>
        <p:spPr>
          <a:xfrm>
            <a:off x="4738842" y="4639229"/>
            <a:ext cx="2632042" cy="77995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solidFill>
              <a:schemeClr val="accent1">
                <a:alpha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7" name="椭圆 266"/>
          <p:cNvSpPr/>
          <p:nvPr>
            <p:custDataLst>
              <p:tags r:id="rId5"/>
            </p:custDataLst>
          </p:nvPr>
        </p:nvSpPr>
        <p:spPr>
          <a:xfrm>
            <a:off x="5430299" y="4843791"/>
            <a:ext cx="1513964" cy="448632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14300"/>
          </a:effectLst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68" name="直接连接符 267"/>
          <p:cNvCxnSpPr/>
          <p:nvPr>
            <p:custDataLst>
              <p:tags r:id="rId6"/>
            </p:custDataLst>
          </p:nvPr>
        </p:nvCxnSpPr>
        <p:spPr>
          <a:xfrm>
            <a:off x="2869686" y="4769286"/>
            <a:ext cx="0" cy="847465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</p:spPr>
      </p:cxnSp>
      <p:sp>
        <p:nvSpPr>
          <p:cNvPr id="269" name="椭圆 268"/>
          <p:cNvSpPr/>
          <p:nvPr>
            <p:custDataLst>
              <p:tags r:id="rId7"/>
            </p:custDataLst>
          </p:nvPr>
        </p:nvSpPr>
        <p:spPr>
          <a:xfrm flipV="1">
            <a:off x="2778189" y="4583024"/>
            <a:ext cx="174876" cy="174869"/>
          </a:xfrm>
          <a:prstGeom prst="ellips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0" name="椭圆 269"/>
          <p:cNvSpPr/>
          <p:nvPr>
            <p:custDataLst>
              <p:tags r:id="rId8"/>
            </p:custDataLst>
          </p:nvPr>
        </p:nvSpPr>
        <p:spPr>
          <a:xfrm flipV="1">
            <a:off x="2820017" y="4625505"/>
            <a:ext cx="90609" cy="90605"/>
          </a:xfrm>
          <a:prstGeom prst="ellipse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1" name="椭圆 270"/>
          <p:cNvSpPr/>
          <p:nvPr>
            <p:custDataLst>
              <p:tags r:id="rId9"/>
            </p:custDataLst>
          </p:nvPr>
        </p:nvSpPr>
        <p:spPr>
          <a:xfrm flipV="1">
            <a:off x="7787004" y="3768700"/>
            <a:ext cx="105273" cy="105270"/>
          </a:xfrm>
          <a:prstGeom prst="ellips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72" name="直接连接符 271"/>
          <p:cNvCxnSpPr/>
          <p:nvPr>
            <p:custDataLst>
              <p:tags r:id="rId10"/>
            </p:custDataLst>
          </p:nvPr>
        </p:nvCxnSpPr>
        <p:spPr>
          <a:xfrm>
            <a:off x="7839942" y="3883724"/>
            <a:ext cx="0" cy="1924802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</p:spPr>
      </p:cxnSp>
      <p:sp>
        <p:nvSpPr>
          <p:cNvPr id="273" name="椭圆 272"/>
          <p:cNvSpPr/>
          <p:nvPr>
            <p:custDataLst>
              <p:tags r:id="rId11"/>
            </p:custDataLst>
          </p:nvPr>
        </p:nvSpPr>
        <p:spPr>
          <a:xfrm flipV="1">
            <a:off x="4010133" y="3643218"/>
            <a:ext cx="387628" cy="387616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74" name="直接连接符 273"/>
          <p:cNvCxnSpPr/>
          <p:nvPr>
            <p:custDataLst>
              <p:tags r:id="rId12"/>
            </p:custDataLst>
          </p:nvPr>
        </p:nvCxnSpPr>
        <p:spPr>
          <a:xfrm>
            <a:off x="4202931" y="4062797"/>
            <a:ext cx="0" cy="1017061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</p:spPr>
      </p:cxnSp>
      <p:cxnSp>
        <p:nvCxnSpPr>
          <p:cNvPr id="275" name="直接连接符 274"/>
          <p:cNvCxnSpPr/>
          <p:nvPr>
            <p:custDataLst>
              <p:tags r:id="rId13"/>
            </p:custDataLst>
          </p:nvPr>
        </p:nvCxnSpPr>
        <p:spPr>
          <a:xfrm>
            <a:off x="7130839" y="3750400"/>
            <a:ext cx="0" cy="847465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</p:spPr>
      </p:cxnSp>
      <p:sp>
        <p:nvSpPr>
          <p:cNvPr id="276" name="椭圆 275"/>
          <p:cNvSpPr/>
          <p:nvPr>
            <p:custDataLst>
              <p:tags r:id="rId14"/>
            </p:custDataLst>
          </p:nvPr>
        </p:nvSpPr>
        <p:spPr>
          <a:xfrm flipV="1">
            <a:off x="7039342" y="3564138"/>
            <a:ext cx="174876" cy="174869"/>
          </a:xfrm>
          <a:prstGeom prst="ellips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7" name="椭圆 276"/>
          <p:cNvSpPr/>
          <p:nvPr>
            <p:custDataLst>
              <p:tags r:id="rId15"/>
            </p:custDataLst>
          </p:nvPr>
        </p:nvSpPr>
        <p:spPr>
          <a:xfrm flipV="1">
            <a:off x="7081169" y="3606619"/>
            <a:ext cx="90609" cy="90605"/>
          </a:xfrm>
          <a:prstGeom prst="ellipse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8" name="椭圆 277"/>
          <p:cNvSpPr/>
          <p:nvPr>
            <p:custDataLst>
              <p:tags r:id="rId16"/>
            </p:custDataLst>
          </p:nvPr>
        </p:nvSpPr>
        <p:spPr>
          <a:xfrm flipV="1">
            <a:off x="3758516" y="4424865"/>
            <a:ext cx="105273" cy="105270"/>
          </a:xfrm>
          <a:prstGeom prst="ellips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79" name="直接连接符 278"/>
          <p:cNvCxnSpPr/>
          <p:nvPr>
            <p:custDataLst>
              <p:tags r:id="rId17"/>
            </p:custDataLst>
          </p:nvPr>
        </p:nvCxnSpPr>
        <p:spPr>
          <a:xfrm>
            <a:off x="3811453" y="4539890"/>
            <a:ext cx="0" cy="1112963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</p:spPr>
      </p:cxnSp>
      <p:sp>
        <p:nvSpPr>
          <p:cNvPr id="280" name="椭圆 279"/>
          <p:cNvSpPr/>
          <p:nvPr>
            <p:custDataLst>
              <p:tags r:id="rId18"/>
            </p:custDataLst>
          </p:nvPr>
        </p:nvSpPr>
        <p:spPr>
          <a:xfrm flipV="1">
            <a:off x="8529438" y="4660797"/>
            <a:ext cx="264040" cy="264032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81" name="直接连接符 280"/>
          <p:cNvCxnSpPr/>
          <p:nvPr>
            <p:custDataLst>
              <p:tags r:id="rId19"/>
            </p:custDataLst>
          </p:nvPr>
        </p:nvCxnSpPr>
        <p:spPr>
          <a:xfrm>
            <a:off x="8660148" y="4953588"/>
            <a:ext cx="0" cy="412902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</p:spPr>
      </p:cxnSp>
      <p:sp>
        <p:nvSpPr>
          <p:cNvPr id="282" name="椭圆 281"/>
          <p:cNvSpPr/>
          <p:nvPr>
            <p:custDataLst>
              <p:tags r:id="rId20"/>
            </p:custDataLst>
          </p:nvPr>
        </p:nvSpPr>
        <p:spPr>
          <a:xfrm flipV="1">
            <a:off x="4949286" y="4972540"/>
            <a:ext cx="327062" cy="32705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83" name="直接连接符 282"/>
          <p:cNvCxnSpPr/>
          <p:nvPr>
            <p:custDataLst>
              <p:tags r:id="rId21"/>
            </p:custDataLst>
          </p:nvPr>
        </p:nvCxnSpPr>
        <p:spPr>
          <a:xfrm>
            <a:off x="5110059" y="5351600"/>
            <a:ext cx="0" cy="722502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</p:spPr>
      </p:cxnSp>
      <p:sp>
        <p:nvSpPr>
          <p:cNvPr id="284" name="图形 15"/>
          <p:cNvSpPr/>
          <p:nvPr>
            <p:custDataLst>
              <p:tags r:id="rId22"/>
            </p:custDataLst>
          </p:nvPr>
        </p:nvSpPr>
        <p:spPr>
          <a:xfrm>
            <a:off x="5016602" y="5042470"/>
            <a:ext cx="187014" cy="182226"/>
          </a:xfrm>
          <a:custGeom>
            <a:avLst/>
            <a:gdLst>
              <a:gd name="connsiteX0" fmla="*/ 754063 w 1547773"/>
              <a:gd name="connsiteY0" fmla="*/ 19 h 1508143"/>
              <a:gd name="connsiteX1" fmla="*/ 1066998 w 1547773"/>
              <a:gd name="connsiteY1" fmla="*/ 67805 h 1508143"/>
              <a:gd name="connsiteX2" fmla="*/ 947341 w 1547773"/>
              <a:gd name="connsiteY2" fmla="*/ 181430 h 1508143"/>
              <a:gd name="connsiteX3" fmla="*/ 916583 w 1547773"/>
              <a:gd name="connsiteY3" fmla="*/ 293944 h 1508143"/>
              <a:gd name="connsiteX4" fmla="*/ 918766 w 1547773"/>
              <a:gd name="connsiteY4" fmla="*/ 301406 h 1508143"/>
              <a:gd name="connsiteX5" fmla="*/ 936784 w 1547773"/>
              <a:gd name="connsiteY5" fmla="*/ 357484 h 1508143"/>
              <a:gd name="connsiteX6" fmla="*/ 754063 w 1547773"/>
              <a:gd name="connsiteY6" fmla="*/ 317519 h 1508143"/>
              <a:gd name="connsiteX7" fmla="*/ 317500 w 1547773"/>
              <a:gd name="connsiteY7" fmla="*/ 754081 h 1508143"/>
              <a:gd name="connsiteX8" fmla="*/ 754063 w 1547773"/>
              <a:gd name="connsiteY8" fmla="*/ 1190644 h 1508143"/>
              <a:gd name="connsiteX9" fmla="*/ 1190625 w 1547773"/>
              <a:gd name="connsiteY9" fmla="*/ 754081 h 1508143"/>
              <a:gd name="connsiteX10" fmla="*/ 1163280 w 1547773"/>
              <a:gd name="connsiteY10" fmla="*/ 601681 h 1508143"/>
              <a:gd name="connsiteX11" fmla="*/ 1264722 w 1547773"/>
              <a:gd name="connsiteY11" fmla="*/ 630455 h 1508143"/>
              <a:gd name="connsiteX12" fmla="*/ 1373148 w 1547773"/>
              <a:gd name="connsiteY12" fmla="*/ 586640 h 1508143"/>
              <a:gd name="connsiteX13" fmla="*/ 1378188 w 1547773"/>
              <a:gd name="connsiteY13" fmla="*/ 581639 h 1508143"/>
              <a:gd name="connsiteX14" fmla="*/ 1462326 w 1547773"/>
              <a:gd name="connsiteY14" fmla="*/ 494604 h 1508143"/>
              <a:gd name="connsiteX15" fmla="*/ 1508125 w 1547773"/>
              <a:gd name="connsiteY15" fmla="*/ 754081 h 1508143"/>
              <a:gd name="connsiteX16" fmla="*/ 754063 w 1547773"/>
              <a:gd name="connsiteY16" fmla="*/ 1508144 h 1508143"/>
              <a:gd name="connsiteX17" fmla="*/ 0 w 1547773"/>
              <a:gd name="connsiteY17" fmla="*/ 754081 h 1508143"/>
              <a:gd name="connsiteX18" fmla="*/ 754063 w 1547773"/>
              <a:gd name="connsiteY18" fmla="*/ 19 h 1508143"/>
              <a:gd name="connsiteX19" fmla="*/ 754063 w 1547773"/>
              <a:gd name="connsiteY19" fmla="*/ 436581 h 1508143"/>
              <a:gd name="connsiteX20" fmla="*/ 895429 w 1547773"/>
              <a:gd name="connsiteY20" fmla="*/ 469720 h 1508143"/>
              <a:gd name="connsiteX21" fmla="*/ 700842 w 1547773"/>
              <a:gd name="connsiteY21" fmla="*/ 673952 h 1508143"/>
              <a:gd name="connsiteX22" fmla="*/ 720765 w 1547773"/>
              <a:gd name="connsiteY22" fmla="*/ 828138 h 1508143"/>
              <a:gd name="connsiteX23" fmla="*/ 887889 w 1547773"/>
              <a:gd name="connsiteY23" fmla="*/ 833139 h 1508143"/>
              <a:gd name="connsiteX24" fmla="*/ 892294 w 1547773"/>
              <a:gd name="connsiteY24" fmla="*/ 829170 h 1508143"/>
              <a:gd name="connsiteX25" fmla="*/ 1059299 w 1547773"/>
              <a:gd name="connsiteY25" fmla="*/ 666372 h 1508143"/>
              <a:gd name="connsiteX26" fmla="*/ 841864 w 1547773"/>
              <a:gd name="connsiteY26" fmla="*/ 1059226 h 1508143"/>
              <a:gd name="connsiteX27" fmla="*/ 449010 w 1547773"/>
              <a:gd name="connsiteY27" fmla="*/ 841791 h 1508143"/>
              <a:gd name="connsiteX28" fmla="*/ 666445 w 1547773"/>
              <a:gd name="connsiteY28" fmla="*/ 448936 h 1508143"/>
              <a:gd name="connsiteX29" fmla="*/ 754063 w 1547773"/>
              <a:gd name="connsiteY29" fmla="*/ 436581 h 1508143"/>
              <a:gd name="connsiteX30" fmla="*/ 1290876 w 1547773"/>
              <a:gd name="connsiteY30" fmla="*/ 11330 h 1508143"/>
              <a:gd name="connsiteX31" fmla="*/ 1300202 w 1547773"/>
              <a:gd name="connsiteY31" fmla="*/ 26451 h 1508143"/>
              <a:gd name="connsiteX32" fmla="*/ 1355368 w 1547773"/>
              <a:gd name="connsiteY32" fmla="*/ 192543 h 1508143"/>
              <a:gd name="connsiteX33" fmla="*/ 1521341 w 1547773"/>
              <a:gd name="connsiteY33" fmla="*/ 247629 h 1508143"/>
              <a:gd name="connsiteX34" fmla="*/ 1545787 w 1547773"/>
              <a:gd name="connsiteY34" fmla="*/ 296463 h 1508143"/>
              <a:gd name="connsiteX35" fmla="*/ 1536502 w 1547773"/>
              <a:gd name="connsiteY35" fmla="*/ 311526 h 1508143"/>
              <a:gd name="connsiteX36" fmla="*/ 1313259 w 1547773"/>
              <a:gd name="connsiteY36" fmla="*/ 534808 h 1508143"/>
              <a:gd name="connsiteX37" fmla="*/ 1234202 w 1547773"/>
              <a:gd name="connsiteY37" fmla="*/ 553461 h 1508143"/>
              <a:gd name="connsiteX38" fmla="*/ 1115854 w 1547773"/>
              <a:gd name="connsiteY38" fmla="*/ 513853 h 1508143"/>
              <a:gd name="connsiteX39" fmla="*/ 852884 w 1547773"/>
              <a:gd name="connsiteY39" fmla="*/ 776822 h 1508143"/>
              <a:gd name="connsiteX40" fmla="*/ 771009 w 1547773"/>
              <a:gd name="connsiteY40" fmla="*/ 778303 h 1508143"/>
              <a:gd name="connsiteX41" fmla="*/ 769528 w 1547773"/>
              <a:gd name="connsiteY41" fmla="*/ 696428 h 1508143"/>
              <a:gd name="connsiteX42" fmla="*/ 771009 w 1547773"/>
              <a:gd name="connsiteY42" fmla="*/ 694947 h 1508143"/>
              <a:gd name="connsiteX43" fmla="*/ 1033423 w 1547773"/>
              <a:gd name="connsiteY43" fmla="*/ 432533 h 1508143"/>
              <a:gd name="connsiteX44" fmla="*/ 994132 w 1547773"/>
              <a:gd name="connsiteY44" fmla="*/ 313471 h 1508143"/>
              <a:gd name="connsiteX45" fmla="*/ 1012904 w 1547773"/>
              <a:gd name="connsiteY45" fmla="*/ 234731 h 1508143"/>
              <a:gd name="connsiteX46" fmla="*/ 1236305 w 1547773"/>
              <a:gd name="connsiteY46" fmla="*/ 11290 h 1508143"/>
              <a:gd name="connsiteX47" fmla="*/ 1290876 w 1547773"/>
              <a:gd name="connsiteY47" fmla="*/ 11290 h 150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547773" h="1508143">
                <a:moveTo>
                  <a:pt x="754063" y="19"/>
                </a:moveTo>
                <a:cubicBezTo>
                  <a:pt x="865704" y="19"/>
                  <a:pt x="971669" y="24268"/>
                  <a:pt x="1066998" y="67805"/>
                </a:cubicBezTo>
                <a:lnTo>
                  <a:pt x="947341" y="181430"/>
                </a:lnTo>
                <a:cubicBezTo>
                  <a:pt x="917906" y="210853"/>
                  <a:pt x="906210" y="253639"/>
                  <a:pt x="916583" y="293944"/>
                </a:cubicBezTo>
                <a:lnTo>
                  <a:pt x="918766" y="301406"/>
                </a:lnTo>
                <a:lnTo>
                  <a:pt x="936784" y="357484"/>
                </a:lnTo>
                <a:cubicBezTo>
                  <a:pt x="879496" y="331069"/>
                  <a:pt x="817147" y="317432"/>
                  <a:pt x="754063" y="317519"/>
                </a:cubicBezTo>
                <a:cubicBezTo>
                  <a:pt x="512961" y="317519"/>
                  <a:pt x="317500" y="512980"/>
                  <a:pt x="317500" y="754081"/>
                </a:cubicBezTo>
                <a:cubicBezTo>
                  <a:pt x="317500" y="995183"/>
                  <a:pt x="512961" y="1190644"/>
                  <a:pt x="754063" y="1190644"/>
                </a:cubicBezTo>
                <a:cubicBezTo>
                  <a:pt x="995164" y="1190644"/>
                  <a:pt x="1190625" y="995183"/>
                  <a:pt x="1190625" y="754081"/>
                </a:cubicBezTo>
                <a:cubicBezTo>
                  <a:pt x="1190625" y="700503"/>
                  <a:pt x="1180981" y="649147"/>
                  <a:pt x="1163280" y="601681"/>
                </a:cubicBezTo>
                <a:lnTo>
                  <a:pt x="1264722" y="630455"/>
                </a:lnTo>
                <a:cubicBezTo>
                  <a:pt x="1304766" y="643829"/>
                  <a:pt x="1342509" y="616366"/>
                  <a:pt x="1373148" y="586640"/>
                </a:cubicBezTo>
                <a:lnTo>
                  <a:pt x="1378188" y="581639"/>
                </a:lnTo>
                <a:lnTo>
                  <a:pt x="1462326" y="494604"/>
                </a:lnTo>
                <a:cubicBezTo>
                  <a:pt x="1492732" y="577730"/>
                  <a:pt x="1508236" y="665569"/>
                  <a:pt x="1508125" y="754081"/>
                </a:cubicBezTo>
                <a:cubicBezTo>
                  <a:pt x="1508125" y="1170522"/>
                  <a:pt x="1170503" y="1508144"/>
                  <a:pt x="754063" y="1508144"/>
                </a:cubicBezTo>
                <a:cubicBezTo>
                  <a:pt x="337622" y="1508144"/>
                  <a:pt x="0" y="1170522"/>
                  <a:pt x="0" y="754081"/>
                </a:cubicBezTo>
                <a:cubicBezTo>
                  <a:pt x="0" y="337640"/>
                  <a:pt x="337622" y="19"/>
                  <a:pt x="754063" y="19"/>
                </a:cubicBezTo>
                <a:close/>
                <a:moveTo>
                  <a:pt x="754063" y="436581"/>
                </a:moveTo>
                <a:cubicBezTo>
                  <a:pt x="804862" y="436581"/>
                  <a:pt x="852845" y="448487"/>
                  <a:pt x="895429" y="469720"/>
                </a:cubicBezTo>
                <a:lnTo>
                  <a:pt x="700842" y="673952"/>
                </a:lnTo>
                <a:cubicBezTo>
                  <a:pt x="666393" y="708401"/>
                  <a:pt x="677188" y="786784"/>
                  <a:pt x="720765" y="828138"/>
                </a:cubicBezTo>
                <a:cubicBezTo>
                  <a:pt x="762595" y="867826"/>
                  <a:pt x="850463" y="864016"/>
                  <a:pt x="887889" y="833139"/>
                </a:cubicBezTo>
                <a:lnTo>
                  <a:pt x="892294" y="829170"/>
                </a:lnTo>
                <a:lnTo>
                  <a:pt x="1059299" y="666372"/>
                </a:lnTo>
                <a:cubicBezTo>
                  <a:pt x="1107740" y="834899"/>
                  <a:pt x="1010390" y="1010785"/>
                  <a:pt x="841864" y="1059226"/>
                </a:cubicBezTo>
                <a:cubicBezTo>
                  <a:pt x="673337" y="1107667"/>
                  <a:pt x="497450" y="1010317"/>
                  <a:pt x="449010" y="841791"/>
                </a:cubicBezTo>
                <a:cubicBezTo>
                  <a:pt x="400569" y="673264"/>
                  <a:pt x="497918" y="497377"/>
                  <a:pt x="666445" y="448936"/>
                </a:cubicBezTo>
                <a:cubicBezTo>
                  <a:pt x="694931" y="440749"/>
                  <a:pt x="724423" y="436590"/>
                  <a:pt x="754063" y="436581"/>
                </a:cubicBezTo>
                <a:close/>
                <a:moveTo>
                  <a:pt x="1290876" y="11330"/>
                </a:moveTo>
                <a:cubicBezTo>
                  <a:pt x="1295118" y="15577"/>
                  <a:pt x="1298311" y="20754"/>
                  <a:pt x="1300202" y="26451"/>
                </a:cubicBezTo>
                <a:lnTo>
                  <a:pt x="1355368" y="192543"/>
                </a:lnTo>
                <a:lnTo>
                  <a:pt x="1521341" y="247629"/>
                </a:lnTo>
                <a:cubicBezTo>
                  <a:pt x="1541577" y="254363"/>
                  <a:pt x="1552522" y="276227"/>
                  <a:pt x="1545787" y="296463"/>
                </a:cubicBezTo>
                <a:cubicBezTo>
                  <a:pt x="1543900" y="302135"/>
                  <a:pt x="1540721" y="307291"/>
                  <a:pt x="1536502" y="311526"/>
                </a:cubicBezTo>
                <a:lnTo>
                  <a:pt x="1313259" y="534808"/>
                </a:lnTo>
                <a:cubicBezTo>
                  <a:pt x="1292573" y="555509"/>
                  <a:pt x="1261960" y="562732"/>
                  <a:pt x="1234202" y="553461"/>
                </a:cubicBezTo>
                <a:lnTo>
                  <a:pt x="1115854" y="513853"/>
                </a:lnTo>
                <a:lnTo>
                  <a:pt x="852884" y="776822"/>
                </a:lnTo>
                <a:cubicBezTo>
                  <a:pt x="830684" y="799840"/>
                  <a:pt x="794027" y="800504"/>
                  <a:pt x="771009" y="778303"/>
                </a:cubicBezTo>
                <a:cubicBezTo>
                  <a:pt x="747991" y="756103"/>
                  <a:pt x="747328" y="719446"/>
                  <a:pt x="769528" y="696428"/>
                </a:cubicBezTo>
                <a:cubicBezTo>
                  <a:pt x="770013" y="695925"/>
                  <a:pt x="770506" y="695432"/>
                  <a:pt x="771009" y="694947"/>
                </a:cubicBezTo>
                <a:lnTo>
                  <a:pt x="1033423" y="432533"/>
                </a:lnTo>
                <a:lnTo>
                  <a:pt x="994132" y="313471"/>
                </a:lnTo>
                <a:cubicBezTo>
                  <a:pt x="985023" y="285785"/>
                  <a:pt x="992284" y="255328"/>
                  <a:pt x="1012904" y="234731"/>
                </a:cubicBezTo>
                <a:lnTo>
                  <a:pt x="1236305" y="11290"/>
                </a:lnTo>
                <a:cubicBezTo>
                  <a:pt x="1251381" y="-3763"/>
                  <a:pt x="1275800" y="-3763"/>
                  <a:pt x="1290876" y="1129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9999">
                <a:srgbClr val="FFFFFF">
                  <a:alpha val="80000"/>
                </a:srgbClr>
              </a:gs>
            </a:gsLst>
            <a:lin ang="5400000" scaled="1"/>
          </a:gradFill>
          <a:ln w="819" cap="flat">
            <a:noFill/>
            <a:prstDash val="solid"/>
            <a:miter/>
          </a:ln>
          <a:effectLst>
            <a:outerShdw blurRad="762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/>
          </a:p>
        </p:txBody>
      </p:sp>
      <p:sp>
        <p:nvSpPr>
          <p:cNvPr id="285" name="图形 19"/>
          <p:cNvSpPr/>
          <p:nvPr>
            <p:custDataLst>
              <p:tags r:id="rId23"/>
            </p:custDataLst>
          </p:nvPr>
        </p:nvSpPr>
        <p:spPr>
          <a:xfrm>
            <a:off x="8597408" y="4734648"/>
            <a:ext cx="128077" cy="115335"/>
          </a:xfrm>
          <a:custGeom>
            <a:avLst/>
            <a:gdLst>
              <a:gd name="connsiteX0" fmla="*/ 1043984 w 1521932"/>
              <a:gd name="connsiteY0" fmla="*/ 0 h 1370507"/>
              <a:gd name="connsiteX1" fmla="*/ 1273457 w 1521932"/>
              <a:gd name="connsiteY1" fmla="*/ 132834 h 1370507"/>
              <a:gd name="connsiteX2" fmla="*/ 1504359 w 1521932"/>
              <a:gd name="connsiteY2" fmla="*/ 534988 h 1370507"/>
              <a:gd name="connsiteX3" fmla="*/ 1483920 w 1521932"/>
              <a:gd name="connsiteY3" fmla="*/ 693658 h 1370507"/>
              <a:gd name="connsiteX4" fmla="*/ 856858 w 1521932"/>
              <a:gd name="connsiteY4" fmla="*/ 1330960 h 1370507"/>
              <a:gd name="connsiteX5" fmla="*/ 669795 w 1521932"/>
              <a:gd name="connsiteY5" fmla="*/ 1332561 h 1370507"/>
              <a:gd name="connsiteX6" fmla="*/ 666358 w 1521932"/>
              <a:gd name="connsiteY6" fmla="*/ 1329055 h 1370507"/>
              <a:gd name="connsiteX7" fmla="*/ 36160 w 1521932"/>
              <a:gd name="connsiteY7" fmla="*/ 662384 h 1370507"/>
              <a:gd name="connsiteX8" fmla="*/ 19174 w 1521932"/>
              <a:gd name="connsiteY8" fmla="*/ 502920 h 1370507"/>
              <a:gd name="connsiteX9" fmla="*/ 246861 w 1521932"/>
              <a:gd name="connsiteY9" fmla="*/ 127476 h 1370507"/>
              <a:gd name="connsiteX10" fmla="*/ 473040 w 1521932"/>
              <a:gd name="connsiteY10" fmla="*/ 0 h 1370507"/>
              <a:gd name="connsiteX11" fmla="*/ 1043984 w 1521932"/>
              <a:gd name="connsiteY11" fmla="*/ 0 h 1370507"/>
              <a:gd name="connsiteX12" fmla="*/ 1107405 w 1521932"/>
              <a:gd name="connsiteY12" fmla="*/ 549235 h 1370507"/>
              <a:gd name="connsiteX13" fmla="*/ 1023228 w 1521932"/>
              <a:gd name="connsiteY13" fmla="*/ 549235 h 1370507"/>
              <a:gd name="connsiteX14" fmla="*/ 756607 w 1521932"/>
              <a:gd name="connsiteY14" fmla="*/ 815816 h 1370507"/>
              <a:gd name="connsiteX15" fmla="*/ 490026 w 1521932"/>
              <a:gd name="connsiteY15" fmla="*/ 549235 h 1370507"/>
              <a:gd name="connsiteX16" fmla="*/ 405849 w 1521932"/>
              <a:gd name="connsiteY16" fmla="*/ 547772 h 1370507"/>
              <a:gd name="connsiteX17" fmla="*/ 404386 w 1521932"/>
              <a:gd name="connsiteY17" fmla="*/ 631949 h 1370507"/>
              <a:gd name="connsiteX18" fmla="*/ 405849 w 1521932"/>
              <a:gd name="connsiteY18" fmla="*/ 633413 h 1370507"/>
              <a:gd name="connsiteX19" fmla="*/ 714538 w 1521932"/>
              <a:gd name="connsiteY19" fmla="*/ 942102 h 1370507"/>
              <a:gd name="connsiteX20" fmla="*/ 798715 w 1521932"/>
              <a:gd name="connsiteY20" fmla="*/ 942102 h 1370507"/>
              <a:gd name="connsiteX21" fmla="*/ 1107405 w 1521932"/>
              <a:gd name="connsiteY21" fmla="*/ 633413 h 1370507"/>
              <a:gd name="connsiteX22" fmla="*/ 1107405 w 1521932"/>
              <a:gd name="connsiteY22" fmla="*/ 549235 h 137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21932" h="1370507">
                <a:moveTo>
                  <a:pt x="1043984" y="0"/>
                </a:moveTo>
                <a:cubicBezTo>
                  <a:pt x="1138743" y="-6"/>
                  <a:pt x="1226270" y="50660"/>
                  <a:pt x="1273457" y="132834"/>
                </a:cubicBezTo>
                <a:lnTo>
                  <a:pt x="1504359" y="534988"/>
                </a:lnTo>
                <a:cubicBezTo>
                  <a:pt x="1533926" y="586471"/>
                  <a:pt x="1525569" y="651348"/>
                  <a:pt x="1483920" y="693658"/>
                </a:cubicBezTo>
                <a:lnTo>
                  <a:pt x="856858" y="1330960"/>
                </a:lnTo>
                <a:cubicBezTo>
                  <a:pt x="805644" y="1383058"/>
                  <a:pt x="721893" y="1383775"/>
                  <a:pt x="669795" y="1332561"/>
                </a:cubicBezTo>
                <a:cubicBezTo>
                  <a:pt x="668627" y="1331414"/>
                  <a:pt x="667481" y="1330245"/>
                  <a:pt x="666358" y="1329055"/>
                </a:cubicBezTo>
                <a:lnTo>
                  <a:pt x="36160" y="662384"/>
                </a:lnTo>
                <a:cubicBezTo>
                  <a:pt x="-4751" y="619113"/>
                  <a:pt x="-11704" y="553839"/>
                  <a:pt x="19174" y="502920"/>
                </a:cubicBezTo>
                <a:lnTo>
                  <a:pt x="246861" y="127476"/>
                </a:lnTo>
                <a:cubicBezTo>
                  <a:pt x="294792" y="48374"/>
                  <a:pt x="380549" y="41"/>
                  <a:pt x="473040" y="0"/>
                </a:cubicBezTo>
                <a:lnTo>
                  <a:pt x="1043984" y="0"/>
                </a:lnTo>
                <a:close/>
                <a:moveTo>
                  <a:pt x="1107405" y="549235"/>
                </a:moveTo>
                <a:cubicBezTo>
                  <a:pt x="1084158" y="525995"/>
                  <a:pt x="1046475" y="525995"/>
                  <a:pt x="1023228" y="549235"/>
                </a:cubicBezTo>
                <a:lnTo>
                  <a:pt x="756607" y="815816"/>
                </a:lnTo>
                <a:lnTo>
                  <a:pt x="490026" y="549235"/>
                </a:lnTo>
                <a:cubicBezTo>
                  <a:pt x="467185" y="525586"/>
                  <a:pt x="429498" y="524931"/>
                  <a:pt x="405849" y="547772"/>
                </a:cubicBezTo>
                <a:cubicBezTo>
                  <a:pt x="382200" y="570613"/>
                  <a:pt x="381545" y="608301"/>
                  <a:pt x="404386" y="631949"/>
                </a:cubicBezTo>
                <a:cubicBezTo>
                  <a:pt x="404865" y="632446"/>
                  <a:pt x="405353" y="632933"/>
                  <a:pt x="405849" y="633413"/>
                </a:cubicBezTo>
                <a:lnTo>
                  <a:pt x="714538" y="942102"/>
                </a:lnTo>
                <a:cubicBezTo>
                  <a:pt x="737785" y="965342"/>
                  <a:pt x="775469" y="965342"/>
                  <a:pt x="798715" y="942102"/>
                </a:cubicBezTo>
                <a:lnTo>
                  <a:pt x="1107405" y="633413"/>
                </a:lnTo>
                <a:cubicBezTo>
                  <a:pt x="1130645" y="610166"/>
                  <a:pt x="1130645" y="572482"/>
                  <a:pt x="1107405" y="54923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9999">
                <a:srgbClr val="FFFFFF">
                  <a:alpha val="80000"/>
                </a:srgbClr>
              </a:gs>
            </a:gsLst>
            <a:lin ang="5400000" scaled="1"/>
          </a:gradFill>
          <a:ln w="819" cap="flat">
            <a:noFill/>
            <a:prstDash val="solid"/>
            <a:miter/>
          </a:ln>
          <a:effectLst>
            <a:outerShdw blurRad="762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/>
          </a:p>
        </p:txBody>
      </p:sp>
      <p:sp>
        <p:nvSpPr>
          <p:cNvPr id="286" name="图形 27"/>
          <p:cNvSpPr/>
          <p:nvPr>
            <p:custDataLst>
              <p:tags r:id="rId24"/>
            </p:custDataLst>
          </p:nvPr>
        </p:nvSpPr>
        <p:spPr>
          <a:xfrm>
            <a:off x="4113394" y="3767392"/>
            <a:ext cx="181121" cy="139302"/>
          </a:xfrm>
          <a:custGeom>
            <a:avLst/>
            <a:gdLst>
              <a:gd name="connsiteX0" fmla="*/ 2390182 w 2476872"/>
              <a:gd name="connsiteY0" fmla="*/ 282512 h 1905000"/>
              <a:gd name="connsiteX1" fmla="*/ 2476872 w 2476872"/>
              <a:gd name="connsiteY1" fmla="*/ 363284 h 1905000"/>
              <a:gd name="connsiteX2" fmla="*/ 2476872 w 2476872"/>
              <a:gd name="connsiteY2" fmla="*/ 1541717 h 1905000"/>
              <a:gd name="connsiteX3" fmla="*/ 2435909 w 2476872"/>
              <a:gd name="connsiteY3" fmla="*/ 1610297 h 1905000"/>
              <a:gd name="connsiteX4" fmla="*/ 2349218 w 2476872"/>
              <a:gd name="connsiteY4" fmla="*/ 1614392 h 1905000"/>
              <a:gd name="connsiteX5" fmla="*/ 1938819 w 2476872"/>
              <a:gd name="connsiteY5" fmla="*/ 1444847 h 1905000"/>
              <a:gd name="connsiteX6" fmla="*/ 1938819 w 2476872"/>
              <a:gd name="connsiteY6" fmla="*/ 1747552 h 1905000"/>
              <a:gd name="connsiteX7" fmla="*/ 1761056 w 2476872"/>
              <a:gd name="connsiteY7" fmla="*/ 1905000 h 1905000"/>
              <a:gd name="connsiteX8" fmla="*/ 177763 w 2476872"/>
              <a:gd name="connsiteY8" fmla="*/ 1905000 h 1905000"/>
              <a:gd name="connsiteX9" fmla="*/ 0 w 2476872"/>
              <a:gd name="connsiteY9" fmla="*/ 1747552 h 1905000"/>
              <a:gd name="connsiteX10" fmla="*/ 0 w 2476872"/>
              <a:gd name="connsiteY10" fmla="*/ 157448 h 1905000"/>
              <a:gd name="connsiteX11" fmla="*/ 177858 w 2476872"/>
              <a:gd name="connsiteY11" fmla="*/ 0 h 1905000"/>
              <a:gd name="connsiteX12" fmla="*/ 1765629 w 2476872"/>
              <a:gd name="connsiteY12" fmla="*/ 0 h 1905000"/>
              <a:gd name="connsiteX13" fmla="*/ 1943392 w 2476872"/>
              <a:gd name="connsiteY13" fmla="*/ 157448 h 1905000"/>
              <a:gd name="connsiteX14" fmla="*/ 1943392 w 2476872"/>
              <a:gd name="connsiteY14" fmla="*/ 460058 h 1905000"/>
              <a:gd name="connsiteX15" fmla="*/ 2353791 w 2476872"/>
              <a:gd name="connsiteY15" fmla="*/ 290513 h 1905000"/>
              <a:gd name="connsiteX16" fmla="*/ 2390277 w 2476872"/>
              <a:gd name="connsiteY16" fmla="*/ 282416 h 1905000"/>
              <a:gd name="connsiteX17" fmla="*/ 1292737 w 2476872"/>
              <a:gd name="connsiteY17" fmla="*/ 986600 h 1905000"/>
              <a:gd name="connsiteX18" fmla="*/ 1325541 w 2476872"/>
              <a:gd name="connsiteY18" fmla="*/ 855950 h 1905000"/>
              <a:gd name="connsiteX19" fmla="*/ 1292737 w 2476872"/>
              <a:gd name="connsiteY19" fmla="*/ 823151 h 1905000"/>
              <a:gd name="connsiteX20" fmla="*/ 811080 w 2476872"/>
              <a:gd name="connsiteY20" fmla="*/ 534543 h 1905000"/>
              <a:gd name="connsiteX21" fmla="*/ 680398 w 2476872"/>
              <a:gd name="connsiteY21" fmla="*/ 567289 h 1905000"/>
              <a:gd name="connsiteX22" fmla="*/ 666850 w 2476872"/>
              <a:gd name="connsiteY22" fmla="*/ 616077 h 1905000"/>
              <a:gd name="connsiteX23" fmla="*/ 666850 w 2476872"/>
              <a:gd name="connsiteY23" fmla="*/ 1193483 h 1905000"/>
              <a:gd name="connsiteX24" fmla="*/ 762190 w 2476872"/>
              <a:gd name="connsiteY24" fmla="*/ 1288657 h 1905000"/>
              <a:gd name="connsiteX25" fmla="*/ 811080 w 2476872"/>
              <a:gd name="connsiteY25" fmla="*/ 1275112 h 1905000"/>
              <a:gd name="connsiteX26" fmla="*/ 1292641 w 2476872"/>
              <a:gd name="connsiteY26" fmla="*/ 986504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76872" h="1905000">
                <a:moveTo>
                  <a:pt x="2390182" y="282512"/>
                </a:moveTo>
                <a:cubicBezTo>
                  <a:pt x="2440386" y="282512"/>
                  <a:pt x="2476872" y="318802"/>
                  <a:pt x="2476872" y="363284"/>
                </a:cubicBezTo>
                <a:lnTo>
                  <a:pt x="2476872" y="1541717"/>
                </a:lnTo>
                <a:cubicBezTo>
                  <a:pt x="2476872" y="1570006"/>
                  <a:pt x="2463154" y="1594199"/>
                  <a:pt x="2435909" y="1610297"/>
                </a:cubicBezTo>
                <a:cubicBezTo>
                  <a:pt x="2408472" y="1622489"/>
                  <a:pt x="2376559" y="1626489"/>
                  <a:pt x="2349218" y="1614392"/>
                </a:cubicBezTo>
                <a:lnTo>
                  <a:pt x="1938819" y="1444847"/>
                </a:lnTo>
                <a:lnTo>
                  <a:pt x="1938819" y="1747552"/>
                </a:lnTo>
                <a:cubicBezTo>
                  <a:pt x="1938819" y="1832324"/>
                  <a:pt x="1861369" y="1905000"/>
                  <a:pt x="1761056" y="1905000"/>
                </a:cubicBezTo>
                <a:lnTo>
                  <a:pt x="177763" y="1905000"/>
                </a:lnTo>
                <a:cubicBezTo>
                  <a:pt x="82213" y="1905000"/>
                  <a:pt x="0" y="1836420"/>
                  <a:pt x="0" y="1747552"/>
                </a:cubicBezTo>
                <a:lnTo>
                  <a:pt x="0" y="157448"/>
                </a:lnTo>
                <a:cubicBezTo>
                  <a:pt x="0" y="72676"/>
                  <a:pt x="77545" y="0"/>
                  <a:pt x="177858" y="0"/>
                </a:cubicBezTo>
                <a:lnTo>
                  <a:pt x="1765629" y="0"/>
                </a:lnTo>
                <a:cubicBezTo>
                  <a:pt x="1861369" y="0"/>
                  <a:pt x="1943392" y="68580"/>
                  <a:pt x="1943392" y="157448"/>
                </a:cubicBezTo>
                <a:lnTo>
                  <a:pt x="1943392" y="460058"/>
                </a:lnTo>
                <a:lnTo>
                  <a:pt x="2353791" y="290513"/>
                </a:lnTo>
                <a:cubicBezTo>
                  <a:pt x="2365296" y="285422"/>
                  <a:pt x="2377698" y="282670"/>
                  <a:pt x="2390277" y="282416"/>
                </a:cubicBezTo>
                <a:close/>
                <a:moveTo>
                  <a:pt x="1292737" y="986600"/>
                </a:moveTo>
                <a:cubicBezTo>
                  <a:pt x="1337879" y="959579"/>
                  <a:pt x="1352566" y="901085"/>
                  <a:pt x="1325541" y="855950"/>
                </a:cubicBezTo>
                <a:cubicBezTo>
                  <a:pt x="1317477" y="842481"/>
                  <a:pt x="1306208" y="831214"/>
                  <a:pt x="1292737" y="823151"/>
                </a:cubicBezTo>
                <a:lnTo>
                  <a:pt x="811080" y="534543"/>
                </a:lnTo>
                <a:cubicBezTo>
                  <a:pt x="765950" y="507504"/>
                  <a:pt x="707441" y="522165"/>
                  <a:pt x="680398" y="567289"/>
                </a:cubicBezTo>
                <a:cubicBezTo>
                  <a:pt x="671562" y="582032"/>
                  <a:pt x="666881" y="598890"/>
                  <a:pt x="666850" y="616077"/>
                </a:cubicBezTo>
                <a:lnTo>
                  <a:pt x="666850" y="1193483"/>
                </a:lnTo>
                <a:cubicBezTo>
                  <a:pt x="666892" y="1246088"/>
                  <a:pt x="709577" y="1288699"/>
                  <a:pt x="762190" y="1288657"/>
                </a:cubicBezTo>
                <a:cubicBezTo>
                  <a:pt x="779412" y="1288644"/>
                  <a:pt x="796308" y="1283963"/>
                  <a:pt x="811080" y="1275112"/>
                </a:cubicBezTo>
                <a:lnTo>
                  <a:pt x="1292641" y="986504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99999">
                <a:srgbClr val="FFFFFF">
                  <a:alpha val="80000"/>
                </a:srgbClr>
              </a:gs>
            </a:gsLst>
            <a:lin ang="5400000" scaled="1"/>
          </a:gradFill>
          <a:ln w="819" cap="flat">
            <a:noFill/>
            <a:prstDash val="solid"/>
            <a:miter/>
          </a:ln>
          <a:effectLst>
            <a:outerShdw blurRad="762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/>
          </a:p>
        </p:txBody>
      </p:sp>
      <p:sp>
        <p:nvSpPr>
          <p:cNvPr id="287" name="任意多边形: 形状 286"/>
          <p:cNvSpPr/>
          <p:nvPr>
            <p:custDataLst>
              <p:tags r:id="rId25"/>
            </p:custDataLst>
          </p:nvPr>
        </p:nvSpPr>
        <p:spPr>
          <a:xfrm>
            <a:off x="5421150" y="3716415"/>
            <a:ext cx="1343154" cy="1343161"/>
          </a:xfrm>
          <a:custGeom>
            <a:avLst/>
            <a:gdLst>
              <a:gd name="connsiteX0" fmla="*/ 216236 w 216800"/>
              <a:gd name="connsiteY0" fmla="*/ 137858 h 216801"/>
              <a:gd name="connsiteX1" fmla="*/ 216004 w 216800"/>
              <a:gd name="connsiteY1" fmla="*/ 144612 h 216801"/>
              <a:gd name="connsiteX2" fmla="*/ 213679 w 216800"/>
              <a:gd name="connsiteY2" fmla="*/ 152646 h 216801"/>
              <a:gd name="connsiteX3" fmla="*/ 209726 w 216800"/>
              <a:gd name="connsiteY3" fmla="*/ 159981 h 216801"/>
              <a:gd name="connsiteX4" fmla="*/ 204611 w 216800"/>
              <a:gd name="connsiteY4" fmla="*/ 164638 h 216801"/>
              <a:gd name="connsiteX5" fmla="*/ 199728 w 216800"/>
              <a:gd name="connsiteY5" fmla="*/ 166036 h 216801"/>
              <a:gd name="connsiteX6" fmla="*/ 195078 w 216800"/>
              <a:gd name="connsiteY6" fmla="*/ 165104 h 216801"/>
              <a:gd name="connsiteX7" fmla="*/ 189265 w 216800"/>
              <a:gd name="connsiteY7" fmla="*/ 163823 h 216801"/>
              <a:gd name="connsiteX8" fmla="*/ 182173 w 216800"/>
              <a:gd name="connsiteY8" fmla="*/ 163590 h 216801"/>
              <a:gd name="connsiteX9" fmla="*/ 174966 w 216800"/>
              <a:gd name="connsiteY9" fmla="*/ 165104 h 216801"/>
              <a:gd name="connsiteX10" fmla="*/ 168804 w 216800"/>
              <a:gd name="connsiteY10" fmla="*/ 169063 h 216801"/>
              <a:gd name="connsiteX11" fmla="*/ 162293 w 216800"/>
              <a:gd name="connsiteY11" fmla="*/ 182336 h 216801"/>
              <a:gd name="connsiteX12" fmla="*/ 164386 w 216800"/>
              <a:gd name="connsiteY12" fmla="*/ 196542 h 216801"/>
              <a:gd name="connsiteX13" fmla="*/ 163688 w 216800"/>
              <a:gd name="connsiteY13" fmla="*/ 205856 h 216801"/>
              <a:gd name="connsiteX14" fmla="*/ 159271 w 216800"/>
              <a:gd name="connsiteY14" fmla="*/ 209698 h 216801"/>
              <a:gd name="connsiteX15" fmla="*/ 152644 w 216800"/>
              <a:gd name="connsiteY15" fmla="*/ 213307 h 216801"/>
              <a:gd name="connsiteX16" fmla="*/ 145087 w 216800"/>
              <a:gd name="connsiteY16" fmla="*/ 215870 h 216801"/>
              <a:gd name="connsiteX17" fmla="*/ 138112 w 216800"/>
              <a:gd name="connsiteY17" fmla="*/ 216802 h 216801"/>
              <a:gd name="connsiteX18" fmla="*/ 134159 w 216800"/>
              <a:gd name="connsiteY18" fmla="*/ 215171 h 216801"/>
              <a:gd name="connsiteX19" fmla="*/ 131602 w 216800"/>
              <a:gd name="connsiteY19" fmla="*/ 211679 h 216801"/>
              <a:gd name="connsiteX20" fmla="*/ 131369 w 216800"/>
              <a:gd name="connsiteY20" fmla="*/ 211679 h 216801"/>
              <a:gd name="connsiteX21" fmla="*/ 122650 w 216800"/>
              <a:gd name="connsiteY21" fmla="*/ 199219 h 216801"/>
              <a:gd name="connsiteX22" fmla="*/ 108350 w 216800"/>
              <a:gd name="connsiteY22" fmla="*/ 193979 h 216801"/>
              <a:gd name="connsiteX23" fmla="*/ 94051 w 216800"/>
              <a:gd name="connsiteY23" fmla="*/ 199219 h 216801"/>
              <a:gd name="connsiteX24" fmla="*/ 85099 w 216800"/>
              <a:gd name="connsiteY24" fmla="*/ 211444 h 216801"/>
              <a:gd name="connsiteX25" fmla="*/ 81611 w 216800"/>
              <a:gd name="connsiteY25" fmla="*/ 215520 h 216801"/>
              <a:gd name="connsiteX26" fmla="*/ 76496 w 216800"/>
              <a:gd name="connsiteY26" fmla="*/ 216802 h 216801"/>
              <a:gd name="connsiteX27" fmla="*/ 69172 w 216800"/>
              <a:gd name="connsiteY27" fmla="*/ 215636 h 216801"/>
              <a:gd name="connsiteX28" fmla="*/ 61034 w 216800"/>
              <a:gd name="connsiteY28" fmla="*/ 212725 h 216801"/>
              <a:gd name="connsiteX29" fmla="*/ 53710 w 216800"/>
              <a:gd name="connsiteY29" fmla="*/ 208651 h 216801"/>
              <a:gd name="connsiteX30" fmla="*/ 48827 w 216800"/>
              <a:gd name="connsiteY30" fmla="*/ 203993 h 216801"/>
              <a:gd name="connsiteX31" fmla="*/ 47548 w 216800"/>
              <a:gd name="connsiteY31" fmla="*/ 200151 h 216801"/>
              <a:gd name="connsiteX32" fmla="*/ 49292 w 216800"/>
              <a:gd name="connsiteY32" fmla="*/ 193979 h 216801"/>
              <a:gd name="connsiteX33" fmla="*/ 51268 w 216800"/>
              <a:gd name="connsiteY33" fmla="*/ 181754 h 216801"/>
              <a:gd name="connsiteX34" fmla="*/ 45339 w 216800"/>
              <a:gd name="connsiteY34" fmla="*/ 169063 h 216801"/>
              <a:gd name="connsiteX35" fmla="*/ 37434 w 216800"/>
              <a:gd name="connsiteY35" fmla="*/ 164522 h 216801"/>
              <a:gd name="connsiteX36" fmla="*/ 28598 w 216800"/>
              <a:gd name="connsiteY36" fmla="*/ 163707 h 216801"/>
              <a:gd name="connsiteX37" fmla="*/ 18600 w 216800"/>
              <a:gd name="connsiteY37" fmla="*/ 165570 h 216801"/>
              <a:gd name="connsiteX38" fmla="*/ 12090 w 216800"/>
              <a:gd name="connsiteY38" fmla="*/ 165104 h 216801"/>
              <a:gd name="connsiteX39" fmla="*/ 7323 w 216800"/>
              <a:gd name="connsiteY39" fmla="*/ 160796 h 216801"/>
              <a:gd name="connsiteX40" fmla="*/ 3371 w 216800"/>
              <a:gd name="connsiteY40" fmla="*/ 153344 h 216801"/>
              <a:gd name="connsiteX41" fmla="*/ 696 w 216800"/>
              <a:gd name="connsiteY41" fmla="*/ 144961 h 216801"/>
              <a:gd name="connsiteX42" fmla="*/ 231 w 216800"/>
              <a:gd name="connsiteY42" fmla="*/ 137858 h 216801"/>
              <a:gd name="connsiteX43" fmla="*/ 4882 w 216800"/>
              <a:gd name="connsiteY43" fmla="*/ 131338 h 216801"/>
              <a:gd name="connsiteX44" fmla="*/ 17437 w 216800"/>
              <a:gd name="connsiteY44" fmla="*/ 122140 h 216801"/>
              <a:gd name="connsiteX45" fmla="*/ 23018 w 216800"/>
              <a:gd name="connsiteY45" fmla="*/ 107818 h 216801"/>
              <a:gd name="connsiteX46" fmla="*/ 17437 w 216800"/>
              <a:gd name="connsiteY46" fmla="*/ 93613 h 216801"/>
              <a:gd name="connsiteX47" fmla="*/ 4882 w 216800"/>
              <a:gd name="connsiteY47" fmla="*/ 84764 h 216801"/>
              <a:gd name="connsiteX48" fmla="*/ 1394 w 216800"/>
              <a:gd name="connsiteY48" fmla="*/ 81388 h 216801"/>
              <a:gd name="connsiteX49" fmla="*/ -1 w 216800"/>
              <a:gd name="connsiteY49" fmla="*/ 75915 h 216801"/>
              <a:gd name="connsiteX50" fmla="*/ 929 w 216800"/>
              <a:gd name="connsiteY50" fmla="*/ 69162 h 216801"/>
              <a:gd name="connsiteX51" fmla="*/ 3371 w 216800"/>
              <a:gd name="connsiteY51" fmla="*/ 61943 h 216801"/>
              <a:gd name="connsiteX52" fmla="*/ 6858 w 216800"/>
              <a:gd name="connsiteY52" fmla="*/ 55539 h 216801"/>
              <a:gd name="connsiteX53" fmla="*/ 11160 w 216800"/>
              <a:gd name="connsiteY53" fmla="*/ 51231 h 216801"/>
              <a:gd name="connsiteX54" fmla="*/ 14764 w 216800"/>
              <a:gd name="connsiteY54" fmla="*/ 50300 h 216801"/>
              <a:gd name="connsiteX55" fmla="*/ 18600 w 216800"/>
              <a:gd name="connsiteY55" fmla="*/ 51231 h 216801"/>
              <a:gd name="connsiteX56" fmla="*/ 33132 w 216800"/>
              <a:gd name="connsiteY56" fmla="*/ 52978 h 216801"/>
              <a:gd name="connsiteX57" fmla="*/ 46502 w 216800"/>
              <a:gd name="connsiteY57" fmla="*/ 46341 h 216801"/>
              <a:gd name="connsiteX58" fmla="*/ 50571 w 216800"/>
              <a:gd name="connsiteY58" fmla="*/ 39471 h 216801"/>
              <a:gd name="connsiteX59" fmla="*/ 52198 w 216800"/>
              <a:gd name="connsiteY59" fmla="*/ 31437 h 216801"/>
              <a:gd name="connsiteX60" fmla="*/ 52198 w 216800"/>
              <a:gd name="connsiteY60" fmla="*/ 24218 h 216801"/>
              <a:gd name="connsiteX61" fmla="*/ 51617 w 216800"/>
              <a:gd name="connsiteY61" fmla="*/ 19561 h 216801"/>
              <a:gd name="connsiteX62" fmla="*/ 50803 w 216800"/>
              <a:gd name="connsiteY62" fmla="*/ 16301 h 216801"/>
              <a:gd name="connsiteX63" fmla="*/ 51152 w 216800"/>
              <a:gd name="connsiteY63" fmla="*/ 13041 h 216801"/>
              <a:gd name="connsiteX64" fmla="*/ 56151 w 216800"/>
              <a:gd name="connsiteY64" fmla="*/ 7335 h 216801"/>
              <a:gd name="connsiteX65" fmla="*/ 63940 w 216800"/>
              <a:gd name="connsiteY65" fmla="*/ 3260 h 216801"/>
              <a:gd name="connsiteX66" fmla="*/ 72078 w 216800"/>
              <a:gd name="connsiteY66" fmla="*/ 815 h 216801"/>
              <a:gd name="connsiteX67" fmla="*/ 78356 w 216800"/>
              <a:gd name="connsiteY67" fmla="*/ 0 h 216801"/>
              <a:gd name="connsiteX68" fmla="*/ 83123 w 216800"/>
              <a:gd name="connsiteY68" fmla="*/ 1980 h 216801"/>
              <a:gd name="connsiteX69" fmla="*/ 85564 w 216800"/>
              <a:gd name="connsiteY69" fmla="*/ 6055 h 216801"/>
              <a:gd name="connsiteX70" fmla="*/ 93934 w 216800"/>
              <a:gd name="connsiteY70" fmla="*/ 17116 h 216801"/>
              <a:gd name="connsiteX71" fmla="*/ 107653 w 216800"/>
              <a:gd name="connsiteY71" fmla="*/ 21890 h 216801"/>
              <a:gd name="connsiteX72" fmla="*/ 122069 w 216800"/>
              <a:gd name="connsiteY72" fmla="*/ 17349 h 216801"/>
              <a:gd name="connsiteX73" fmla="*/ 130904 w 216800"/>
              <a:gd name="connsiteY73" fmla="*/ 5822 h 216801"/>
              <a:gd name="connsiteX74" fmla="*/ 133811 w 216800"/>
              <a:gd name="connsiteY74" fmla="*/ 1980 h 216801"/>
              <a:gd name="connsiteX75" fmla="*/ 137879 w 216800"/>
              <a:gd name="connsiteY75" fmla="*/ 0 h 216801"/>
              <a:gd name="connsiteX76" fmla="*/ 144971 w 216800"/>
              <a:gd name="connsiteY76" fmla="*/ 931 h 216801"/>
              <a:gd name="connsiteX77" fmla="*/ 152528 w 216800"/>
              <a:gd name="connsiteY77" fmla="*/ 3493 h 216801"/>
              <a:gd name="connsiteX78" fmla="*/ 159387 w 216800"/>
              <a:gd name="connsiteY78" fmla="*/ 7685 h 216801"/>
              <a:gd name="connsiteX79" fmla="*/ 164386 w 216800"/>
              <a:gd name="connsiteY79" fmla="*/ 13273 h 216801"/>
              <a:gd name="connsiteX80" fmla="*/ 165083 w 216800"/>
              <a:gd name="connsiteY80" fmla="*/ 17349 h 216801"/>
              <a:gd name="connsiteX81" fmla="*/ 164153 w 216800"/>
              <a:gd name="connsiteY81" fmla="*/ 20493 h 216801"/>
              <a:gd name="connsiteX82" fmla="*/ 162293 w 216800"/>
              <a:gd name="connsiteY82" fmla="*/ 34697 h 216801"/>
              <a:gd name="connsiteX83" fmla="*/ 169036 w 216800"/>
              <a:gd name="connsiteY83" fmla="*/ 47738 h 216801"/>
              <a:gd name="connsiteX84" fmla="*/ 182755 w 216800"/>
              <a:gd name="connsiteY84" fmla="*/ 53909 h 216801"/>
              <a:gd name="connsiteX85" fmla="*/ 197869 w 216800"/>
              <a:gd name="connsiteY85" fmla="*/ 51231 h 216801"/>
              <a:gd name="connsiteX86" fmla="*/ 202402 w 216800"/>
              <a:gd name="connsiteY86" fmla="*/ 50300 h 216801"/>
              <a:gd name="connsiteX87" fmla="*/ 206935 w 216800"/>
              <a:gd name="connsiteY87" fmla="*/ 52395 h 216801"/>
              <a:gd name="connsiteX88" fmla="*/ 213097 w 216800"/>
              <a:gd name="connsiteY88" fmla="*/ 62292 h 216801"/>
              <a:gd name="connsiteX89" fmla="*/ 216701 w 216800"/>
              <a:gd name="connsiteY89" fmla="*/ 75682 h 216801"/>
              <a:gd name="connsiteX90" fmla="*/ 215424 w 216800"/>
              <a:gd name="connsiteY90" fmla="*/ 81853 h 216801"/>
              <a:gd name="connsiteX91" fmla="*/ 211818 w 216800"/>
              <a:gd name="connsiteY91" fmla="*/ 84764 h 216801"/>
              <a:gd name="connsiteX92" fmla="*/ 199496 w 216800"/>
              <a:gd name="connsiteY92" fmla="*/ 93730 h 216801"/>
              <a:gd name="connsiteX93" fmla="*/ 194380 w 216800"/>
              <a:gd name="connsiteY93" fmla="*/ 108284 h 216801"/>
              <a:gd name="connsiteX94" fmla="*/ 198681 w 216800"/>
              <a:gd name="connsiteY94" fmla="*/ 122140 h 216801"/>
              <a:gd name="connsiteX95" fmla="*/ 209959 w 216800"/>
              <a:gd name="connsiteY95" fmla="*/ 130639 h 216801"/>
              <a:gd name="connsiteX96" fmla="*/ 212748 w 216800"/>
              <a:gd name="connsiteY96" fmla="*/ 132502 h 216801"/>
              <a:gd name="connsiteX97" fmla="*/ 216236 w 216800"/>
              <a:gd name="connsiteY97" fmla="*/ 137858 h 216801"/>
              <a:gd name="connsiteX98" fmla="*/ 108118 w 216800"/>
              <a:gd name="connsiteY98" fmla="*/ 158816 h 216801"/>
              <a:gd name="connsiteX99" fmla="*/ 127881 w 216800"/>
              <a:gd name="connsiteY99" fmla="*/ 154858 h 216801"/>
              <a:gd name="connsiteX100" fmla="*/ 144041 w 216800"/>
              <a:gd name="connsiteY100" fmla="*/ 143913 h 216801"/>
              <a:gd name="connsiteX101" fmla="*/ 154853 w 216800"/>
              <a:gd name="connsiteY101" fmla="*/ 127729 h 216801"/>
              <a:gd name="connsiteX102" fmla="*/ 158805 w 216800"/>
              <a:gd name="connsiteY102" fmla="*/ 108051 h 216801"/>
              <a:gd name="connsiteX103" fmla="*/ 154853 w 216800"/>
              <a:gd name="connsiteY103" fmla="*/ 88374 h 216801"/>
              <a:gd name="connsiteX104" fmla="*/ 144041 w 216800"/>
              <a:gd name="connsiteY104" fmla="*/ 72306 h 216801"/>
              <a:gd name="connsiteX105" fmla="*/ 127881 w 216800"/>
              <a:gd name="connsiteY105" fmla="*/ 61477 h 216801"/>
              <a:gd name="connsiteX106" fmla="*/ 108118 w 216800"/>
              <a:gd name="connsiteY106" fmla="*/ 57519 h 216801"/>
              <a:gd name="connsiteX107" fmla="*/ 88470 w 216800"/>
              <a:gd name="connsiteY107" fmla="*/ 61477 h 216801"/>
              <a:gd name="connsiteX108" fmla="*/ 72427 w 216800"/>
              <a:gd name="connsiteY108" fmla="*/ 72306 h 216801"/>
              <a:gd name="connsiteX109" fmla="*/ 61615 w 216800"/>
              <a:gd name="connsiteY109" fmla="*/ 88374 h 216801"/>
              <a:gd name="connsiteX110" fmla="*/ 57662 w 216800"/>
              <a:gd name="connsiteY110" fmla="*/ 108051 h 216801"/>
              <a:gd name="connsiteX111" fmla="*/ 61615 w 216800"/>
              <a:gd name="connsiteY111" fmla="*/ 127729 h 216801"/>
              <a:gd name="connsiteX112" fmla="*/ 72427 w 216800"/>
              <a:gd name="connsiteY112" fmla="*/ 143913 h 216801"/>
              <a:gd name="connsiteX113" fmla="*/ 88470 w 216800"/>
              <a:gd name="connsiteY113" fmla="*/ 154858 h 216801"/>
              <a:gd name="connsiteX114" fmla="*/ 108118 w 216800"/>
              <a:gd name="connsiteY114" fmla="*/ 158816 h 21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216800" h="216801">
                <a:moveTo>
                  <a:pt x="216236" y="137858"/>
                </a:moveTo>
                <a:cubicBezTo>
                  <a:pt x="216547" y="139721"/>
                  <a:pt x="216471" y="141972"/>
                  <a:pt x="216004" y="144612"/>
                </a:cubicBezTo>
                <a:cubicBezTo>
                  <a:pt x="215539" y="147251"/>
                  <a:pt x="214765" y="149929"/>
                  <a:pt x="213679" y="152646"/>
                </a:cubicBezTo>
                <a:cubicBezTo>
                  <a:pt x="212594" y="155362"/>
                  <a:pt x="211277" y="157808"/>
                  <a:pt x="209726" y="159981"/>
                </a:cubicBezTo>
                <a:cubicBezTo>
                  <a:pt x="208175" y="162154"/>
                  <a:pt x="206470" y="163707"/>
                  <a:pt x="204611" y="164638"/>
                </a:cubicBezTo>
                <a:cubicBezTo>
                  <a:pt x="202750" y="165570"/>
                  <a:pt x="201123" y="166036"/>
                  <a:pt x="199728" y="166036"/>
                </a:cubicBezTo>
                <a:cubicBezTo>
                  <a:pt x="198334" y="166036"/>
                  <a:pt x="196783" y="165725"/>
                  <a:pt x="195078" y="165104"/>
                </a:cubicBezTo>
                <a:cubicBezTo>
                  <a:pt x="193527" y="164638"/>
                  <a:pt x="191589" y="164211"/>
                  <a:pt x="189265" y="163823"/>
                </a:cubicBezTo>
                <a:cubicBezTo>
                  <a:pt x="186939" y="163435"/>
                  <a:pt x="184575" y="163358"/>
                  <a:pt x="182173" y="163590"/>
                </a:cubicBezTo>
                <a:cubicBezTo>
                  <a:pt x="179771" y="163823"/>
                  <a:pt x="177368" y="164328"/>
                  <a:pt x="174966" y="165104"/>
                </a:cubicBezTo>
                <a:cubicBezTo>
                  <a:pt x="172563" y="165880"/>
                  <a:pt x="170509" y="167200"/>
                  <a:pt x="168804" y="169063"/>
                </a:cubicBezTo>
                <a:cubicBezTo>
                  <a:pt x="165083" y="172944"/>
                  <a:pt x="162913" y="177369"/>
                  <a:pt x="162293" y="182336"/>
                </a:cubicBezTo>
                <a:cubicBezTo>
                  <a:pt x="161673" y="187303"/>
                  <a:pt x="162371" y="192039"/>
                  <a:pt x="164386" y="196542"/>
                </a:cubicBezTo>
                <a:cubicBezTo>
                  <a:pt x="165936" y="199645"/>
                  <a:pt x="165704" y="202751"/>
                  <a:pt x="163688" y="205856"/>
                </a:cubicBezTo>
                <a:cubicBezTo>
                  <a:pt x="162758" y="207098"/>
                  <a:pt x="161286" y="208380"/>
                  <a:pt x="159271" y="209698"/>
                </a:cubicBezTo>
                <a:cubicBezTo>
                  <a:pt x="157255" y="211018"/>
                  <a:pt x="155046" y="212221"/>
                  <a:pt x="152644" y="213307"/>
                </a:cubicBezTo>
                <a:cubicBezTo>
                  <a:pt x="150241" y="214395"/>
                  <a:pt x="147722" y="215249"/>
                  <a:pt x="145087" y="215870"/>
                </a:cubicBezTo>
                <a:cubicBezTo>
                  <a:pt x="142452" y="216491"/>
                  <a:pt x="140127" y="216802"/>
                  <a:pt x="138112" y="216802"/>
                </a:cubicBezTo>
                <a:cubicBezTo>
                  <a:pt x="136717" y="216802"/>
                  <a:pt x="135399" y="216257"/>
                  <a:pt x="134159" y="215171"/>
                </a:cubicBezTo>
                <a:cubicBezTo>
                  <a:pt x="132919" y="214085"/>
                  <a:pt x="132067" y="212919"/>
                  <a:pt x="131602" y="211679"/>
                </a:cubicBezTo>
                <a:lnTo>
                  <a:pt x="131369" y="211679"/>
                </a:lnTo>
                <a:cubicBezTo>
                  <a:pt x="129664" y="206866"/>
                  <a:pt x="126757" y="202712"/>
                  <a:pt x="122650" y="199219"/>
                </a:cubicBezTo>
                <a:cubicBezTo>
                  <a:pt x="118542" y="195727"/>
                  <a:pt x="113775" y="193979"/>
                  <a:pt x="108350" y="193979"/>
                </a:cubicBezTo>
                <a:cubicBezTo>
                  <a:pt x="103080" y="193979"/>
                  <a:pt x="98313" y="195727"/>
                  <a:pt x="94051" y="199219"/>
                </a:cubicBezTo>
                <a:cubicBezTo>
                  <a:pt x="89788" y="202712"/>
                  <a:pt x="86804" y="206788"/>
                  <a:pt x="85099" y="211444"/>
                </a:cubicBezTo>
                <a:cubicBezTo>
                  <a:pt x="84324" y="213307"/>
                  <a:pt x="83161" y="214667"/>
                  <a:pt x="81611" y="215520"/>
                </a:cubicBezTo>
                <a:cubicBezTo>
                  <a:pt x="80061" y="216374"/>
                  <a:pt x="78356" y="216802"/>
                  <a:pt x="76496" y="216802"/>
                </a:cubicBezTo>
                <a:cubicBezTo>
                  <a:pt x="74326" y="216802"/>
                  <a:pt x="71884" y="216413"/>
                  <a:pt x="69172" y="215636"/>
                </a:cubicBezTo>
                <a:cubicBezTo>
                  <a:pt x="66459" y="214860"/>
                  <a:pt x="63746" y="213889"/>
                  <a:pt x="61034" y="212725"/>
                </a:cubicBezTo>
                <a:cubicBezTo>
                  <a:pt x="58321" y="211561"/>
                  <a:pt x="55879" y="210204"/>
                  <a:pt x="53710" y="208651"/>
                </a:cubicBezTo>
                <a:cubicBezTo>
                  <a:pt x="51540" y="207098"/>
                  <a:pt x="49912" y="205546"/>
                  <a:pt x="48827" y="203993"/>
                </a:cubicBezTo>
                <a:cubicBezTo>
                  <a:pt x="48052" y="202907"/>
                  <a:pt x="47625" y="201626"/>
                  <a:pt x="47548" y="200151"/>
                </a:cubicBezTo>
                <a:cubicBezTo>
                  <a:pt x="47471" y="198676"/>
                  <a:pt x="48052" y="196620"/>
                  <a:pt x="49292" y="193979"/>
                </a:cubicBezTo>
                <a:cubicBezTo>
                  <a:pt x="50997" y="190409"/>
                  <a:pt x="51656" y="186334"/>
                  <a:pt x="51268" y="181754"/>
                </a:cubicBezTo>
                <a:cubicBezTo>
                  <a:pt x="50881" y="177174"/>
                  <a:pt x="48904" y="172944"/>
                  <a:pt x="45339" y="169063"/>
                </a:cubicBezTo>
                <a:cubicBezTo>
                  <a:pt x="43169" y="166734"/>
                  <a:pt x="40534" y="165220"/>
                  <a:pt x="37434" y="164522"/>
                </a:cubicBezTo>
                <a:cubicBezTo>
                  <a:pt x="34334" y="163823"/>
                  <a:pt x="31388" y="163551"/>
                  <a:pt x="28598" y="163707"/>
                </a:cubicBezTo>
                <a:cubicBezTo>
                  <a:pt x="25343" y="163862"/>
                  <a:pt x="22010" y="164483"/>
                  <a:pt x="18600" y="165570"/>
                </a:cubicBezTo>
                <a:cubicBezTo>
                  <a:pt x="16430" y="166191"/>
                  <a:pt x="14260" y="166036"/>
                  <a:pt x="12090" y="165104"/>
                </a:cubicBezTo>
                <a:cubicBezTo>
                  <a:pt x="10385" y="164483"/>
                  <a:pt x="8796" y="163047"/>
                  <a:pt x="7323" y="160796"/>
                </a:cubicBezTo>
                <a:cubicBezTo>
                  <a:pt x="5851" y="158545"/>
                  <a:pt x="4533" y="156061"/>
                  <a:pt x="3371" y="153344"/>
                </a:cubicBezTo>
                <a:cubicBezTo>
                  <a:pt x="2208" y="150627"/>
                  <a:pt x="1317" y="147833"/>
                  <a:pt x="696" y="144961"/>
                </a:cubicBezTo>
                <a:cubicBezTo>
                  <a:pt x="77" y="142089"/>
                  <a:pt x="-79" y="139721"/>
                  <a:pt x="231" y="137858"/>
                </a:cubicBezTo>
                <a:cubicBezTo>
                  <a:pt x="696" y="134443"/>
                  <a:pt x="2246" y="132270"/>
                  <a:pt x="4882" y="131338"/>
                </a:cubicBezTo>
                <a:cubicBezTo>
                  <a:pt x="9532" y="129475"/>
                  <a:pt x="13717" y="126409"/>
                  <a:pt x="17437" y="122140"/>
                </a:cubicBezTo>
                <a:cubicBezTo>
                  <a:pt x="21158" y="117870"/>
                  <a:pt x="23018" y="113097"/>
                  <a:pt x="23018" y="107818"/>
                </a:cubicBezTo>
                <a:cubicBezTo>
                  <a:pt x="23018" y="102385"/>
                  <a:pt x="21158" y="97650"/>
                  <a:pt x="17437" y="93613"/>
                </a:cubicBezTo>
                <a:cubicBezTo>
                  <a:pt x="13717" y="89577"/>
                  <a:pt x="9532" y="86627"/>
                  <a:pt x="4882" y="84764"/>
                </a:cubicBezTo>
                <a:cubicBezTo>
                  <a:pt x="3487" y="84299"/>
                  <a:pt x="2324" y="83173"/>
                  <a:pt x="1394" y="81388"/>
                </a:cubicBezTo>
                <a:cubicBezTo>
                  <a:pt x="464" y="79602"/>
                  <a:pt x="-1" y="77778"/>
                  <a:pt x="-1" y="75915"/>
                </a:cubicBezTo>
                <a:cubicBezTo>
                  <a:pt x="-1" y="73897"/>
                  <a:pt x="309" y="71646"/>
                  <a:pt x="929" y="69162"/>
                </a:cubicBezTo>
                <a:cubicBezTo>
                  <a:pt x="1549" y="66678"/>
                  <a:pt x="2363" y="64272"/>
                  <a:pt x="3371" y="61943"/>
                </a:cubicBezTo>
                <a:cubicBezTo>
                  <a:pt x="4378" y="59615"/>
                  <a:pt x="5541" y="57480"/>
                  <a:pt x="6858" y="55539"/>
                </a:cubicBezTo>
                <a:cubicBezTo>
                  <a:pt x="8176" y="53599"/>
                  <a:pt x="9609" y="52163"/>
                  <a:pt x="11160" y="51231"/>
                </a:cubicBezTo>
                <a:cubicBezTo>
                  <a:pt x="12400" y="50455"/>
                  <a:pt x="13601" y="50144"/>
                  <a:pt x="14764" y="50300"/>
                </a:cubicBezTo>
                <a:cubicBezTo>
                  <a:pt x="15926" y="50455"/>
                  <a:pt x="17205" y="50765"/>
                  <a:pt x="18600" y="51231"/>
                </a:cubicBezTo>
                <a:cubicBezTo>
                  <a:pt x="23250" y="53094"/>
                  <a:pt x="28094" y="53676"/>
                  <a:pt x="33132" y="52978"/>
                </a:cubicBezTo>
                <a:cubicBezTo>
                  <a:pt x="38170" y="52279"/>
                  <a:pt x="42626" y="50067"/>
                  <a:pt x="46502" y="46341"/>
                </a:cubicBezTo>
                <a:cubicBezTo>
                  <a:pt x="48362" y="44478"/>
                  <a:pt x="49718" y="42188"/>
                  <a:pt x="50571" y="39471"/>
                </a:cubicBezTo>
                <a:cubicBezTo>
                  <a:pt x="51423" y="36754"/>
                  <a:pt x="51966" y="34076"/>
                  <a:pt x="52198" y="31437"/>
                </a:cubicBezTo>
                <a:cubicBezTo>
                  <a:pt x="52431" y="28798"/>
                  <a:pt x="52431" y="26392"/>
                  <a:pt x="52198" y="24218"/>
                </a:cubicBezTo>
                <a:cubicBezTo>
                  <a:pt x="51966" y="22045"/>
                  <a:pt x="51772" y="20493"/>
                  <a:pt x="51617" y="19561"/>
                </a:cubicBezTo>
                <a:cubicBezTo>
                  <a:pt x="51307" y="18630"/>
                  <a:pt x="51036" y="17543"/>
                  <a:pt x="50803" y="16301"/>
                </a:cubicBezTo>
                <a:cubicBezTo>
                  <a:pt x="50571" y="15059"/>
                  <a:pt x="50687" y="13972"/>
                  <a:pt x="51152" y="13041"/>
                </a:cubicBezTo>
                <a:cubicBezTo>
                  <a:pt x="52082" y="10867"/>
                  <a:pt x="53748" y="8966"/>
                  <a:pt x="56151" y="7335"/>
                </a:cubicBezTo>
                <a:cubicBezTo>
                  <a:pt x="58554" y="5705"/>
                  <a:pt x="61150" y="4347"/>
                  <a:pt x="63940" y="3260"/>
                </a:cubicBezTo>
                <a:cubicBezTo>
                  <a:pt x="66730" y="2173"/>
                  <a:pt x="69443" y="1358"/>
                  <a:pt x="72078" y="815"/>
                </a:cubicBezTo>
                <a:cubicBezTo>
                  <a:pt x="74713" y="272"/>
                  <a:pt x="76806" y="0"/>
                  <a:pt x="78356" y="0"/>
                </a:cubicBezTo>
                <a:cubicBezTo>
                  <a:pt x="80371" y="0"/>
                  <a:pt x="81960" y="660"/>
                  <a:pt x="83123" y="1980"/>
                </a:cubicBezTo>
                <a:cubicBezTo>
                  <a:pt x="84285" y="3299"/>
                  <a:pt x="85099" y="4658"/>
                  <a:pt x="85564" y="6055"/>
                </a:cubicBezTo>
                <a:cubicBezTo>
                  <a:pt x="87269" y="10246"/>
                  <a:pt x="90059" y="13933"/>
                  <a:pt x="93934" y="17116"/>
                </a:cubicBezTo>
                <a:cubicBezTo>
                  <a:pt x="97810" y="20298"/>
                  <a:pt x="102382" y="21890"/>
                  <a:pt x="107653" y="21890"/>
                </a:cubicBezTo>
                <a:cubicBezTo>
                  <a:pt x="113078" y="21890"/>
                  <a:pt x="117883" y="20376"/>
                  <a:pt x="122069" y="17349"/>
                </a:cubicBezTo>
                <a:cubicBezTo>
                  <a:pt x="126254" y="14322"/>
                  <a:pt x="129199" y="10479"/>
                  <a:pt x="130904" y="5822"/>
                </a:cubicBezTo>
                <a:cubicBezTo>
                  <a:pt x="131524" y="4580"/>
                  <a:pt x="132493" y="3299"/>
                  <a:pt x="133811" y="1980"/>
                </a:cubicBezTo>
                <a:cubicBezTo>
                  <a:pt x="135128" y="660"/>
                  <a:pt x="136484" y="0"/>
                  <a:pt x="137879" y="0"/>
                </a:cubicBezTo>
                <a:cubicBezTo>
                  <a:pt x="140049" y="0"/>
                  <a:pt x="142413" y="311"/>
                  <a:pt x="144971" y="931"/>
                </a:cubicBezTo>
                <a:cubicBezTo>
                  <a:pt x="147529" y="1553"/>
                  <a:pt x="150047" y="2406"/>
                  <a:pt x="152528" y="3493"/>
                </a:cubicBezTo>
                <a:cubicBezTo>
                  <a:pt x="155008" y="4580"/>
                  <a:pt x="157294" y="5977"/>
                  <a:pt x="159387" y="7685"/>
                </a:cubicBezTo>
                <a:cubicBezTo>
                  <a:pt x="161480" y="9392"/>
                  <a:pt x="163146" y="11255"/>
                  <a:pt x="164386" y="13273"/>
                </a:cubicBezTo>
                <a:cubicBezTo>
                  <a:pt x="165161" y="14515"/>
                  <a:pt x="165393" y="15874"/>
                  <a:pt x="165083" y="17349"/>
                </a:cubicBezTo>
                <a:cubicBezTo>
                  <a:pt x="164774" y="18824"/>
                  <a:pt x="164463" y="19871"/>
                  <a:pt x="164153" y="20493"/>
                </a:cubicBezTo>
                <a:cubicBezTo>
                  <a:pt x="162138" y="24995"/>
                  <a:pt x="161518" y="29730"/>
                  <a:pt x="162293" y="34697"/>
                </a:cubicBezTo>
                <a:cubicBezTo>
                  <a:pt x="163068" y="39665"/>
                  <a:pt x="165316" y="44012"/>
                  <a:pt x="169036" y="47738"/>
                </a:cubicBezTo>
                <a:cubicBezTo>
                  <a:pt x="172756" y="51464"/>
                  <a:pt x="177329" y="53521"/>
                  <a:pt x="182755" y="53909"/>
                </a:cubicBezTo>
                <a:cubicBezTo>
                  <a:pt x="188179" y="54297"/>
                  <a:pt x="193218" y="53404"/>
                  <a:pt x="197869" y="51231"/>
                </a:cubicBezTo>
                <a:cubicBezTo>
                  <a:pt x="199107" y="50455"/>
                  <a:pt x="200619" y="50144"/>
                  <a:pt x="202402" y="50300"/>
                </a:cubicBezTo>
                <a:cubicBezTo>
                  <a:pt x="204185" y="50455"/>
                  <a:pt x="205695" y="51154"/>
                  <a:pt x="206935" y="52395"/>
                </a:cubicBezTo>
                <a:cubicBezTo>
                  <a:pt x="209261" y="54569"/>
                  <a:pt x="211314" y="57868"/>
                  <a:pt x="213097" y="62292"/>
                </a:cubicBezTo>
                <a:cubicBezTo>
                  <a:pt x="214881" y="66717"/>
                  <a:pt x="216082" y="71180"/>
                  <a:pt x="216701" y="75682"/>
                </a:cubicBezTo>
                <a:cubicBezTo>
                  <a:pt x="217012" y="78321"/>
                  <a:pt x="216586" y="80379"/>
                  <a:pt x="215424" y="81853"/>
                </a:cubicBezTo>
                <a:cubicBezTo>
                  <a:pt x="214260" y="83328"/>
                  <a:pt x="213058" y="84299"/>
                  <a:pt x="211818" y="84764"/>
                </a:cubicBezTo>
                <a:cubicBezTo>
                  <a:pt x="207013" y="86472"/>
                  <a:pt x="202906" y="89461"/>
                  <a:pt x="199496" y="93730"/>
                </a:cubicBezTo>
                <a:cubicBezTo>
                  <a:pt x="196085" y="97999"/>
                  <a:pt x="194380" y="102850"/>
                  <a:pt x="194380" y="108284"/>
                </a:cubicBezTo>
                <a:cubicBezTo>
                  <a:pt x="194380" y="113563"/>
                  <a:pt x="195814" y="118181"/>
                  <a:pt x="198681" y="122140"/>
                </a:cubicBezTo>
                <a:cubicBezTo>
                  <a:pt x="201548" y="126098"/>
                  <a:pt x="205308" y="128932"/>
                  <a:pt x="209959" y="130639"/>
                </a:cubicBezTo>
                <a:cubicBezTo>
                  <a:pt x="211043" y="131261"/>
                  <a:pt x="211974" y="131881"/>
                  <a:pt x="212748" y="132502"/>
                </a:cubicBezTo>
                <a:cubicBezTo>
                  <a:pt x="214453" y="133900"/>
                  <a:pt x="215617" y="135685"/>
                  <a:pt x="216236" y="137858"/>
                </a:cubicBezTo>
                <a:close/>
                <a:moveTo>
                  <a:pt x="108118" y="158816"/>
                </a:moveTo>
                <a:cubicBezTo>
                  <a:pt x="115093" y="158816"/>
                  <a:pt x="121681" y="157497"/>
                  <a:pt x="127881" y="154858"/>
                </a:cubicBezTo>
                <a:cubicBezTo>
                  <a:pt x="134082" y="152219"/>
                  <a:pt x="139468" y="148570"/>
                  <a:pt x="144041" y="143913"/>
                </a:cubicBezTo>
                <a:cubicBezTo>
                  <a:pt x="148614" y="139256"/>
                  <a:pt x="152218" y="133861"/>
                  <a:pt x="154853" y="127729"/>
                </a:cubicBezTo>
                <a:cubicBezTo>
                  <a:pt x="157488" y="121596"/>
                  <a:pt x="158805" y="115037"/>
                  <a:pt x="158805" y="108051"/>
                </a:cubicBezTo>
                <a:cubicBezTo>
                  <a:pt x="158805" y="101065"/>
                  <a:pt x="157488" y="94506"/>
                  <a:pt x="154853" y="88374"/>
                </a:cubicBezTo>
                <a:cubicBezTo>
                  <a:pt x="152218" y="82242"/>
                  <a:pt x="148614" y="76886"/>
                  <a:pt x="144041" y="72306"/>
                </a:cubicBezTo>
                <a:cubicBezTo>
                  <a:pt x="139468" y="67726"/>
                  <a:pt x="134082" y="64116"/>
                  <a:pt x="127881" y="61477"/>
                </a:cubicBezTo>
                <a:cubicBezTo>
                  <a:pt x="121681" y="58838"/>
                  <a:pt x="115093" y="57519"/>
                  <a:pt x="108118" y="57519"/>
                </a:cubicBezTo>
                <a:cubicBezTo>
                  <a:pt x="101142" y="57519"/>
                  <a:pt x="94593" y="58838"/>
                  <a:pt x="88470" y="61477"/>
                </a:cubicBezTo>
                <a:cubicBezTo>
                  <a:pt x="82348" y="64116"/>
                  <a:pt x="77000" y="67726"/>
                  <a:pt x="72427" y="72306"/>
                </a:cubicBezTo>
                <a:cubicBezTo>
                  <a:pt x="67854" y="76886"/>
                  <a:pt x="64250" y="82242"/>
                  <a:pt x="61615" y="88374"/>
                </a:cubicBezTo>
                <a:cubicBezTo>
                  <a:pt x="58980" y="94506"/>
                  <a:pt x="57662" y="101065"/>
                  <a:pt x="57662" y="108051"/>
                </a:cubicBezTo>
                <a:cubicBezTo>
                  <a:pt x="57662" y="115037"/>
                  <a:pt x="58980" y="121596"/>
                  <a:pt x="61615" y="127729"/>
                </a:cubicBezTo>
                <a:cubicBezTo>
                  <a:pt x="64250" y="133861"/>
                  <a:pt x="67854" y="139256"/>
                  <a:pt x="72427" y="143913"/>
                </a:cubicBezTo>
                <a:cubicBezTo>
                  <a:pt x="77000" y="148570"/>
                  <a:pt x="82348" y="152219"/>
                  <a:pt x="88470" y="154858"/>
                </a:cubicBezTo>
                <a:cubicBezTo>
                  <a:pt x="94593" y="157497"/>
                  <a:pt x="101142" y="158816"/>
                  <a:pt x="108118" y="158816"/>
                </a:cubicBezTo>
                <a:close/>
              </a:path>
            </a:pathLst>
          </a:custGeom>
          <a:gradFill flip="none" rotWithShape="1">
            <a:gsLst>
              <a:gs pos="92000">
                <a:schemeClr val="accent1">
                  <a:lumMod val="7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40000">
                <a:schemeClr val="accent1">
                  <a:lumMod val="60000"/>
                  <a:lumOff val="40000"/>
                </a:schemeClr>
              </a:gs>
              <a:gs pos="64000">
                <a:schemeClr val="accent1"/>
              </a:gs>
            </a:gsLst>
            <a:lin ang="2700000" scaled="1"/>
            <a:tileRect/>
          </a:gradFill>
          <a:ln w="7495" cap="flat">
            <a:noFill/>
            <a:prstDash val="solid"/>
            <a:miter/>
          </a:ln>
          <a:effectLst>
            <a:outerShdw blurRad="215900" sx="102000" sy="102000" algn="ctr" rotWithShape="0">
              <a:schemeClr val="accent1">
                <a:alpha val="40000"/>
              </a:schemeClr>
            </a:outerShdw>
          </a:effectLst>
          <a:scene3d>
            <a:camera prst="isometricOffAxis2Left"/>
            <a:lightRig rig="threePt" dir="t">
              <a:rot lat="0" lon="0" rev="10800000"/>
            </a:lightRig>
          </a:scene3d>
          <a:sp3d extrusionH="203200"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/>
          </a:p>
        </p:txBody>
      </p:sp>
      <p:sp>
        <p:nvSpPr>
          <p:cNvPr id="220" name="正文"/>
          <p:cNvSpPr txBox="1"/>
          <p:nvPr>
            <p:custDataLst>
              <p:tags r:id="rId26"/>
            </p:custDataLst>
          </p:nvPr>
        </p:nvSpPr>
        <p:spPr>
          <a:xfrm>
            <a:off x="608400" y="3788960"/>
            <a:ext cx="2158097" cy="808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Transformer结构的定义和特点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" name="正文"/>
          <p:cNvSpPr txBox="1"/>
          <p:nvPr>
            <p:custDataLst>
              <p:tags r:id="rId27"/>
            </p:custDataLst>
          </p:nvPr>
        </p:nvSpPr>
        <p:spPr>
          <a:xfrm>
            <a:off x="9419575" y="3788960"/>
            <a:ext cx="2158097" cy="808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algn="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Transformer结构对未来大语言模型发展的影响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2" name="正文"/>
          <p:cNvSpPr txBox="1"/>
          <p:nvPr>
            <p:custDataLst>
              <p:tags r:id="rId28"/>
            </p:custDataLst>
          </p:nvPr>
        </p:nvSpPr>
        <p:spPr>
          <a:xfrm>
            <a:off x="7063523" y="1665572"/>
            <a:ext cx="2158097" cy="808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algn="r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Transformer结构对大语言模型性能的提升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正文"/>
          <p:cNvSpPr txBox="1"/>
          <p:nvPr>
            <p:custDataLst>
              <p:tags r:id="rId29"/>
            </p:custDataLst>
          </p:nvPr>
        </p:nvSpPr>
        <p:spPr>
          <a:xfrm>
            <a:off x="2964451" y="1665572"/>
            <a:ext cx="2158097" cy="808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Transformer结构在自然语言处理领域的应用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3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>
            <a:normAutofit fontScale="90000"/>
          </a:bodyPr>
          <a:p>
            <a:r>
              <a:rPr lang="zh-CN" altLang="en-US"/>
              <a:t>预训练-微调（Pre-training and Fine-tuning）方法的普及</a:t>
            </a:r>
            <a:endParaRPr lang="zh-CN" altLang="en-US"/>
          </a:p>
        </p:txBody>
      </p:sp>
      <p:sp>
        <p:nvSpPr>
          <p:cNvPr id="19" name="正文"/>
          <p:cNvSpPr txBox="1"/>
          <p:nvPr>
            <p:custDataLst>
              <p:tags r:id="rId1"/>
            </p:custDataLst>
          </p:nvPr>
        </p:nvSpPr>
        <p:spPr>
          <a:xfrm>
            <a:off x="2421831" y="1490400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预训练：在大量无标签文本数据上进行训练，学习语言的基本结构和知识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0" name="正文"/>
          <p:cNvSpPr txBox="1"/>
          <p:nvPr>
            <p:custDataLst>
              <p:tags r:id="rId2"/>
            </p:custDataLst>
          </p:nvPr>
        </p:nvSpPr>
        <p:spPr>
          <a:xfrm>
            <a:off x="2421831" y="2753249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微调：在特定任务的有标签数据上进行训练，使模型能够适应特定领域的需求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1" name="正文"/>
          <p:cNvSpPr txBox="1"/>
          <p:nvPr>
            <p:custDataLst>
              <p:tags r:id="rId3"/>
            </p:custDataLst>
          </p:nvPr>
        </p:nvSpPr>
        <p:spPr>
          <a:xfrm>
            <a:off x="2421831" y="4016097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预训练-微调方法的优势：提高模型的泛化能力，减少对大量标注数据的依赖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2" name="正文"/>
          <p:cNvSpPr txBox="1"/>
          <p:nvPr>
            <p:custDataLst>
              <p:tags r:id="rId4"/>
            </p:custDataLst>
          </p:nvPr>
        </p:nvSpPr>
        <p:spPr>
          <a:xfrm>
            <a:off x="2421831" y="5278946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预训练-微调方法的应用：自然语言处理、机器翻译、问答系统等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在各种自然语言处理任务中的优异表现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 rot="16200000">
            <a:off x="5609370" y="-3507110"/>
            <a:ext cx="965843" cy="109613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 rot="16200000">
            <a:off x="201507" y="1900753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 rot="16200000">
            <a:off x="5610644" y="-2234634"/>
            <a:ext cx="965843" cy="109621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 rot="16200000">
            <a:off x="202781" y="3173866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 rot="16200000">
            <a:off x="5609370" y="-986372"/>
            <a:ext cx="965843" cy="109613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 rot="16200000">
            <a:off x="201507" y="4421491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 rot="16200000">
            <a:off x="5610644" y="285467"/>
            <a:ext cx="965843" cy="109621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 rot="16200000">
            <a:off x="202781" y="5693967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071914" y="4011138"/>
            <a:ext cx="10501055" cy="965843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 lnSpcReduction="10000"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情感分析：大语言模型能够分析文本中的情感倾向，用于舆情监控、产品评价等领域。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071914" y="5284251"/>
            <a:ext cx="10501055" cy="965047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 lnSpcReduction="10000"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机器翻译：大语言模型在机器翻译领域取得了重要突破，能够实现多种语言之间的翻译，提高翻译的准确性和流畅性。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071914" y="1490400"/>
            <a:ext cx="10501055" cy="965843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 lnSpcReduction="10000"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文本生成：大语言模型能够生成高质量、连贯的文本，适用于新闻报道、摘要生成等任务。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1071914" y="2764787"/>
            <a:ext cx="10501055" cy="965047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 lnSpcReduction="10000"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问答系统：大语言模型在问答系统中表现出色，能够理解和回答各种问题，提高问答的准确性和效率。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大语言模型的现状与挑战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当前的主要模型和应用</a:t>
            </a:r>
            <a:endParaRPr lang="zh-CN" altLang="en-US"/>
          </a:p>
        </p:txBody>
      </p:sp>
      <p:sp>
        <p:nvSpPr>
          <p:cNvPr id="65" name="任意多边形: 形状 64"/>
          <p:cNvSpPr/>
          <p:nvPr>
            <p:custDataLst>
              <p:tags r:id="rId1"/>
            </p:custDataLst>
          </p:nvPr>
        </p:nvSpPr>
        <p:spPr>
          <a:xfrm rot="10800000">
            <a:off x="1356977" y="1490400"/>
            <a:ext cx="4379317" cy="2231513"/>
          </a:xfrm>
          <a:custGeom>
            <a:avLst/>
            <a:gdLst>
              <a:gd name="connsiteX0" fmla="*/ 2584395 w 2695478"/>
              <a:gd name="connsiteY0" fmla="*/ 1854489 h 1854489"/>
              <a:gd name="connsiteX1" fmla="*/ 111083 w 2695478"/>
              <a:gd name="connsiteY1" fmla="*/ 1854489 h 1854489"/>
              <a:gd name="connsiteX2" fmla="*/ 0 w 2695478"/>
              <a:gd name="connsiteY2" fmla="*/ 1743406 h 1854489"/>
              <a:gd name="connsiteX3" fmla="*/ 0 w 2695478"/>
              <a:gd name="connsiteY3" fmla="*/ 362180 h 1854489"/>
              <a:gd name="connsiteX4" fmla="*/ 111083 w 2695478"/>
              <a:gd name="connsiteY4" fmla="*/ 251097 h 1854489"/>
              <a:gd name="connsiteX5" fmla="*/ 1139340 w 2695478"/>
              <a:gd name="connsiteY5" fmla="*/ 251097 h 1854489"/>
              <a:gd name="connsiteX6" fmla="*/ 1347740 w 2695478"/>
              <a:gd name="connsiteY6" fmla="*/ 0 h 1854489"/>
              <a:gd name="connsiteX7" fmla="*/ 1556139 w 2695478"/>
              <a:gd name="connsiteY7" fmla="*/ 251097 h 1854489"/>
              <a:gd name="connsiteX8" fmla="*/ 2584395 w 2695478"/>
              <a:gd name="connsiteY8" fmla="*/ 251097 h 1854489"/>
              <a:gd name="connsiteX9" fmla="*/ 2695478 w 2695478"/>
              <a:gd name="connsiteY9" fmla="*/ 362180 h 1854489"/>
              <a:gd name="connsiteX10" fmla="*/ 2695478 w 2695478"/>
              <a:gd name="connsiteY10" fmla="*/ 1743406 h 1854489"/>
              <a:gd name="connsiteX11" fmla="*/ 2584395 w 2695478"/>
              <a:gd name="connsiteY11" fmla="*/ 1854489 h 185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5478" h="1854489">
                <a:moveTo>
                  <a:pt x="2584395" y="1854489"/>
                </a:moveTo>
                <a:lnTo>
                  <a:pt x="111083" y="1854489"/>
                </a:lnTo>
                <a:cubicBezTo>
                  <a:pt x="49734" y="1854489"/>
                  <a:pt x="0" y="1804755"/>
                  <a:pt x="0" y="1743406"/>
                </a:cubicBezTo>
                <a:lnTo>
                  <a:pt x="0" y="362180"/>
                </a:lnTo>
                <a:cubicBezTo>
                  <a:pt x="0" y="300831"/>
                  <a:pt x="49734" y="251097"/>
                  <a:pt x="111083" y="251097"/>
                </a:cubicBezTo>
                <a:lnTo>
                  <a:pt x="1139340" y="251097"/>
                </a:lnTo>
                <a:lnTo>
                  <a:pt x="1347740" y="0"/>
                </a:lnTo>
                <a:lnTo>
                  <a:pt x="1556139" y="251097"/>
                </a:lnTo>
                <a:lnTo>
                  <a:pt x="2584395" y="251097"/>
                </a:lnTo>
                <a:cubicBezTo>
                  <a:pt x="2645744" y="251097"/>
                  <a:pt x="2695478" y="300831"/>
                  <a:pt x="2695478" y="362180"/>
                </a:cubicBezTo>
                <a:lnTo>
                  <a:pt x="2695478" y="1743406"/>
                </a:lnTo>
                <a:cubicBezTo>
                  <a:pt x="2695478" y="1804755"/>
                  <a:pt x="2645744" y="1854489"/>
                  <a:pt x="2584395" y="185448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70000"/>
                </a:schemeClr>
              </a:gs>
              <a:gs pos="50000">
                <a:schemeClr val="accent1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 sz="4000" b="1" dirty="0"/>
          </a:p>
        </p:txBody>
      </p:sp>
      <p:sp>
        <p:nvSpPr>
          <p:cNvPr id="66" name="矩形 65"/>
          <p:cNvSpPr/>
          <p:nvPr>
            <p:custDataLst>
              <p:tags r:id="rId2"/>
            </p:custDataLst>
          </p:nvPr>
        </p:nvSpPr>
        <p:spPr>
          <a:xfrm>
            <a:off x="1243950" y="1850436"/>
            <a:ext cx="215994" cy="21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7" name="文本框 66"/>
          <p:cNvSpPr txBox="1"/>
          <p:nvPr>
            <p:custDataLst>
              <p:tags r:id="rId3"/>
            </p:custDataLst>
          </p:nvPr>
        </p:nvSpPr>
        <p:spPr>
          <a:xfrm>
            <a:off x="1621765" y="1752013"/>
            <a:ext cx="3849751" cy="1261958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1400" spc="150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OpenAI的GPT系列：包括GPT-3、GPT-4等，广泛应用于自然语言处理、机器翻译、聊天机器人等领域</a:t>
            </a:r>
            <a:endParaRPr lang="zh-CN" altLang="en-US" sz="1400" spc="150" dirty="0">
              <a:solidFill>
                <a:schemeClr val="lt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9" name="任意多边形: 形状 68"/>
          <p:cNvSpPr/>
          <p:nvPr>
            <p:custDataLst>
              <p:tags r:id="rId4"/>
            </p:custDataLst>
          </p:nvPr>
        </p:nvSpPr>
        <p:spPr>
          <a:xfrm rot="10800000">
            <a:off x="6505422" y="1490400"/>
            <a:ext cx="4379317" cy="2231513"/>
          </a:xfrm>
          <a:custGeom>
            <a:avLst/>
            <a:gdLst>
              <a:gd name="connsiteX0" fmla="*/ 2584395 w 2695478"/>
              <a:gd name="connsiteY0" fmla="*/ 1854489 h 1854489"/>
              <a:gd name="connsiteX1" fmla="*/ 111083 w 2695478"/>
              <a:gd name="connsiteY1" fmla="*/ 1854489 h 1854489"/>
              <a:gd name="connsiteX2" fmla="*/ 0 w 2695478"/>
              <a:gd name="connsiteY2" fmla="*/ 1743406 h 1854489"/>
              <a:gd name="connsiteX3" fmla="*/ 0 w 2695478"/>
              <a:gd name="connsiteY3" fmla="*/ 362180 h 1854489"/>
              <a:gd name="connsiteX4" fmla="*/ 111083 w 2695478"/>
              <a:gd name="connsiteY4" fmla="*/ 251097 h 1854489"/>
              <a:gd name="connsiteX5" fmla="*/ 1139340 w 2695478"/>
              <a:gd name="connsiteY5" fmla="*/ 251097 h 1854489"/>
              <a:gd name="connsiteX6" fmla="*/ 1347740 w 2695478"/>
              <a:gd name="connsiteY6" fmla="*/ 0 h 1854489"/>
              <a:gd name="connsiteX7" fmla="*/ 1556139 w 2695478"/>
              <a:gd name="connsiteY7" fmla="*/ 251097 h 1854489"/>
              <a:gd name="connsiteX8" fmla="*/ 2584395 w 2695478"/>
              <a:gd name="connsiteY8" fmla="*/ 251097 h 1854489"/>
              <a:gd name="connsiteX9" fmla="*/ 2695478 w 2695478"/>
              <a:gd name="connsiteY9" fmla="*/ 362180 h 1854489"/>
              <a:gd name="connsiteX10" fmla="*/ 2695478 w 2695478"/>
              <a:gd name="connsiteY10" fmla="*/ 1743406 h 1854489"/>
              <a:gd name="connsiteX11" fmla="*/ 2584395 w 2695478"/>
              <a:gd name="connsiteY11" fmla="*/ 1854489 h 185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5478" h="1854489">
                <a:moveTo>
                  <a:pt x="2584395" y="1854489"/>
                </a:moveTo>
                <a:lnTo>
                  <a:pt x="111083" y="1854489"/>
                </a:lnTo>
                <a:cubicBezTo>
                  <a:pt x="49734" y="1854489"/>
                  <a:pt x="0" y="1804755"/>
                  <a:pt x="0" y="1743406"/>
                </a:cubicBezTo>
                <a:lnTo>
                  <a:pt x="0" y="362180"/>
                </a:lnTo>
                <a:cubicBezTo>
                  <a:pt x="0" y="300831"/>
                  <a:pt x="49734" y="251097"/>
                  <a:pt x="111083" y="251097"/>
                </a:cubicBezTo>
                <a:lnTo>
                  <a:pt x="1139340" y="251097"/>
                </a:lnTo>
                <a:lnTo>
                  <a:pt x="1347740" y="0"/>
                </a:lnTo>
                <a:lnTo>
                  <a:pt x="1556139" y="251097"/>
                </a:lnTo>
                <a:lnTo>
                  <a:pt x="2584395" y="251097"/>
                </a:lnTo>
                <a:cubicBezTo>
                  <a:pt x="2645744" y="251097"/>
                  <a:pt x="2695478" y="300831"/>
                  <a:pt x="2695478" y="362180"/>
                </a:cubicBezTo>
                <a:lnTo>
                  <a:pt x="2695478" y="1743406"/>
                </a:lnTo>
                <a:cubicBezTo>
                  <a:pt x="2695478" y="1804755"/>
                  <a:pt x="2645744" y="1854489"/>
                  <a:pt x="2584395" y="185448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70" name="矩形 69"/>
          <p:cNvSpPr/>
          <p:nvPr>
            <p:custDataLst>
              <p:tags r:id="rId5"/>
            </p:custDataLst>
          </p:nvPr>
        </p:nvSpPr>
        <p:spPr>
          <a:xfrm>
            <a:off x="6391760" y="1850436"/>
            <a:ext cx="215994" cy="2159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6770210" y="1752013"/>
            <a:ext cx="3849751" cy="1261958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谷歌的LaMDA系列：具有强大的语言理解和生成能力，应用于搜索引擎、语音助手等领域</a:t>
            </a: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3" name="任意多边形: 形状 72"/>
          <p:cNvSpPr/>
          <p:nvPr>
            <p:custDataLst>
              <p:tags r:id="rId7"/>
            </p:custDataLst>
          </p:nvPr>
        </p:nvSpPr>
        <p:spPr>
          <a:xfrm rot="10800000">
            <a:off x="1356977" y="4018269"/>
            <a:ext cx="4379317" cy="2231513"/>
          </a:xfrm>
          <a:custGeom>
            <a:avLst/>
            <a:gdLst>
              <a:gd name="connsiteX0" fmla="*/ 2584395 w 2695478"/>
              <a:gd name="connsiteY0" fmla="*/ 1854489 h 1854489"/>
              <a:gd name="connsiteX1" fmla="*/ 111083 w 2695478"/>
              <a:gd name="connsiteY1" fmla="*/ 1854489 h 1854489"/>
              <a:gd name="connsiteX2" fmla="*/ 0 w 2695478"/>
              <a:gd name="connsiteY2" fmla="*/ 1743406 h 1854489"/>
              <a:gd name="connsiteX3" fmla="*/ 0 w 2695478"/>
              <a:gd name="connsiteY3" fmla="*/ 362180 h 1854489"/>
              <a:gd name="connsiteX4" fmla="*/ 111083 w 2695478"/>
              <a:gd name="connsiteY4" fmla="*/ 251097 h 1854489"/>
              <a:gd name="connsiteX5" fmla="*/ 1139340 w 2695478"/>
              <a:gd name="connsiteY5" fmla="*/ 251097 h 1854489"/>
              <a:gd name="connsiteX6" fmla="*/ 1347740 w 2695478"/>
              <a:gd name="connsiteY6" fmla="*/ 0 h 1854489"/>
              <a:gd name="connsiteX7" fmla="*/ 1556139 w 2695478"/>
              <a:gd name="connsiteY7" fmla="*/ 251097 h 1854489"/>
              <a:gd name="connsiteX8" fmla="*/ 2584395 w 2695478"/>
              <a:gd name="connsiteY8" fmla="*/ 251097 h 1854489"/>
              <a:gd name="connsiteX9" fmla="*/ 2695478 w 2695478"/>
              <a:gd name="connsiteY9" fmla="*/ 362180 h 1854489"/>
              <a:gd name="connsiteX10" fmla="*/ 2695478 w 2695478"/>
              <a:gd name="connsiteY10" fmla="*/ 1743406 h 1854489"/>
              <a:gd name="connsiteX11" fmla="*/ 2584395 w 2695478"/>
              <a:gd name="connsiteY11" fmla="*/ 1854489 h 185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5478" h="1854489">
                <a:moveTo>
                  <a:pt x="2584395" y="1854489"/>
                </a:moveTo>
                <a:lnTo>
                  <a:pt x="111083" y="1854489"/>
                </a:lnTo>
                <a:cubicBezTo>
                  <a:pt x="49734" y="1854489"/>
                  <a:pt x="0" y="1804755"/>
                  <a:pt x="0" y="1743406"/>
                </a:cubicBezTo>
                <a:lnTo>
                  <a:pt x="0" y="362180"/>
                </a:lnTo>
                <a:cubicBezTo>
                  <a:pt x="0" y="300831"/>
                  <a:pt x="49734" y="251097"/>
                  <a:pt x="111083" y="251097"/>
                </a:cubicBezTo>
                <a:lnTo>
                  <a:pt x="1139340" y="251097"/>
                </a:lnTo>
                <a:lnTo>
                  <a:pt x="1347740" y="0"/>
                </a:lnTo>
                <a:lnTo>
                  <a:pt x="1556139" y="251097"/>
                </a:lnTo>
                <a:lnTo>
                  <a:pt x="2584395" y="251097"/>
                </a:lnTo>
                <a:cubicBezTo>
                  <a:pt x="2645744" y="251097"/>
                  <a:pt x="2695478" y="300831"/>
                  <a:pt x="2695478" y="362180"/>
                </a:cubicBezTo>
                <a:lnTo>
                  <a:pt x="2695478" y="1743406"/>
                </a:lnTo>
                <a:cubicBezTo>
                  <a:pt x="2695478" y="1804755"/>
                  <a:pt x="2645744" y="1854489"/>
                  <a:pt x="2584395" y="185448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  <a:alpha val="70000"/>
                </a:schemeClr>
              </a:gs>
              <a:gs pos="50000">
                <a:schemeClr val="accent1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 sz="4000" b="1" dirty="0"/>
          </a:p>
        </p:txBody>
      </p:sp>
      <p:sp>
        <p:nvSpPr>
          <p:cNvPr id="75" name="文本框 74"/>
          <p:cNvSpPr txBox="1"/>
          <p:nvPr>
            <p:custDataLst>
              <p:tags r:id="rId8"/>
            </p:custDataLst>
          </p:nvPr>
        </p:nvSpPr>
        <p:spPr>
          <a:xfrm>
            <a:off x="1621765" y="4279247"/>
            <a:ext cx="3849751" cy="1261958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p>
            <a:pPr>
              <a:lnSpc>
                <a:spcPct val="140000"/>
              </a:lnSpc>
            </a:pPr>
            <a:r>
              <a:rPr lang="zh-CN" altLang="en-US" sz="1400" spc="150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微软的Azure系列：包括Azure OpenAI服务、Azure认知服务等，提供丰富的自然语言处理功能</a:t>
            </a:r>
            <a:endParaRPr lang="zh-CN" altLang="en-US" sz="1400" spc="150" dirty="0">
              <a:solidFill>
                <a:schemeClr val="lt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9"/>
            </p:custDataLst>
          </p:nvPr>
        </p:nvSpPr>
        <p:spPr>
          <a:xfrm>
            <a:off x="1243950" y="4378304"/>
            <a:ext cx="215994" cy="21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4" name="任意多边形: 形状 83"/>
          <p:cNvSpPr/>
          <p:nvPr>
            <p:custDataLst>
              <p:tags r:id="rId10"/>
            </p:custDataLst>
          </p:nvPr>
        </p:nvSpPr>
        <p:spPr>
          <a:xfrm rot="10800000">
            <a:off x="6563205" y="4018269"/>
            <a:ext cx="4379317" cy="2231513"/>
          </a:xfrm>
          <a:custGeom>
            <a:avLst/>
            <a:gdLst>
              <a:gd name="connsiteX0" fmla="*/ 2584395 w 2695478"/>
              <a:gd name="connsiteY0" fmla="*/ 1854489 h 1854489"/>
              <a:gd name="connsiteX1" fmla="*/ 111083 w 2695478"/>
              <a:gd name="connsiteY1" fmla="*/ 1854489 h 1854489"/>
              <a:gd name="connsiteX2" fmla="*/ 0 w 2695478"/>
              <a:gd name="connsiteY2" fmla="*/ 1743406 h 1854489"/>
              <a:gd name="connsiteX3" fmla="*/ 0 w 2695478"/>
              <a:gd name="connsiteY3" fmla="*/ 362180 h 1854489"/>
              <a:gd name="connsiteX4" fmla="*/ 111083 w 2695478"/>
              <a:gd name="connsiteY4" fmla="*/ 251097 h 1854489"/>
              <a:gd name="connsiteX5" fmla="*/ 1139340 w 2695478"/>
              <a:gd name="connsiteY5" fmla="*/ 251097 h 1854489"/>
              <a:gd name="connsiteX6" fmla="*/ 1347740 w 2695478"/>
              <a:gd name="connsiteY6" fmla="*/ 0 h 1854489"/>
              <a:gd name="connsiteX7" fmla="*/ 1556139 w 2695478"/>
              <a:gd name="connsiteY7" fmla="*/ 251097 h 1854489"/>
              <a:gd name="connsiteX8" fmla="*/ 2584395 w 2695478"/>
              <a:gd name="connsiteY8" fmla="*/ 251097 h 1854489"/>
              <a:gd name="connsiteX9" fmla="*/ 2695478 w 2695478"/>
              <a:gd name="connsiteY9" fmla="*/ 362180 h 1854489"/>
              <a:gd name="connsiteX10" fmla="*/ 2695478 w 2695478"/>
              <a:gd name="connsiteY10" fmla="*/ 1743406 h 1854489"/>
              <a:gd name="connsiteX11" fmla="*/ 2584395 w 2695478"/>
              <a:gd name="connsiteY11" fmla="*/ 1854489 h 185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5478" h="1854489">
                <a:moveTo>
                  <a:pt x="2584395" y="1854489"/>
                </a:moveTo>
                <a:lnTo>
                  <a:pt x="111083" y="1854489"/>
                </a:lnTo>
                <a:cubicBezTo>
                  <a:pt x="49734" y="1854489"/>
                  <a:pt x="0" y="1804755"/>
                  <a:pt x="0" y="1743406"/>
                </a:cubicBezTo>
                <a:lnTo>
                  <a:pt x="0" y="362180"/>
                </a:lnTo>
                <a:cubicBezTo>
                  <a:pt x="0" y="300831"/>
                  <a:pt x="49734" y="251097"/>
                  <a:pt x="111083" y="251097"/>
                </a:cubicBezTo>
                <a:lnTo>
                  <a:pt x="1139340" y="251097"/>
                </a:lnTo>
                <a:lnTo>
                  <a:pt x="1347740" y="0"/>
                </a:lnTo>
                <a:lnTo>
                  <a:pt x="1556139" y="251097"/>
                </a:lnTo>
                <a:lnTo>
                  <a:pt x="2584395" y="251097"/>
                </a:lnTo>
                <a:cubicBezTo>
                  <a:pt x="2645744" y="251097"/>
                  <a:pt x="2695478" y="300831"/>
                  <a:pt x="2695478" y="362180"/>
                </a:cubicBezTo>
                <a:lnTo>
                  <a:pt x="2695478" y="1743406"/>
                </a:lnTo>
                <a:cubicBezTo>
                  <a:pt x="2695478" y="1804755"/>
                  <a:pt x="2645744" y="1854489"/>
                  <a:pt x="2584395" y="185448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85" name="矩形 84"/>
          <p:cNvSpPr/>
          <p:nvPr>
            <p:custDataLst>
              <p:tags r:id="rId11"/>
            </p:custDataLst>
          </p:nvPr>
        </p:nvSpPr>
        <p:spPr>
          <a:xfrm>
            <a:off x="6450178" y="4378304"/>
            <a:ext cx="215994" cy="2159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6" name="文本框 85"/>
          <p:cNvSpPr txBox="1"/>
          <p:nvPr>
            <p:custDataLst>
              <p:tags r:id="rId12"/>
            </p:custDataLst>
          </p:nvPr>
        </p:nvSpPr>
        <p:spPr>
          <a:xfrm>
            <a:off x="6827993" y="4279247"/>
            <a:ext cx="3849751" cy="1261958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 fontScale="70000"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百度文心一言：基于百度飞桨深度学习平台和文心知识增强大模型，具备文学创作、语言理解、多模态生成等功能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面临的挑战和问题</a:t>
            </a:r>
            <a:endParaRPr lang="zh-CN" altLang="en-US"/>
          </a:p>
        </p:txBody>
      </p:sp>
      <p:sp>
        <p:nvSpPr>
          <p:cNvPr id="31" name="五边形 30"/>
          <p:cNvSpPr/>
          <p:nvPr>
            <p:custDataLst>
              <p:tags r:id="rId1"/>
            </p:custDataLst>
          </p:nvPr>
        </p:nvSpPr>
        <p:spPr>
          <a:xfrm>
            <a:off x="608400" y="3293207"/>
            <a:ext cx="2907318" cy="1181787"/>
          </a:xfrm>
          <a:prstGeom prst="homePlate">
            <a:avLst/>
          </a:prstGeom>
          <a:ln>
            <a:noFill/>
          </a:ln>
          <a:effectLst>
            <a:outerShdw blurRad="50800" dist="38100" algn="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7" name="燕尾形 36"/>
          <p:cNvSpPr/>
          <p:nvPr>
            <p:custDataLst>
              <p:tags r:id="rId2"/>
            </p:custDataLst>
          </p:nvPr>
        </p:nvSpPr>
        <p:spPr>
          <a:xfrm>
            <a:off x="3220492" y="3293207"/>
            <a:ext cx="2907318" cy="1181787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8" name="燕尾形 37"/>
          <p:cNvSpPr/>
          <p:nvPr>
            <p:custDataLst>
              <p:tags r:id="rId3"/>
            </p:custDataLst>
          </p:nvPr>
        </p:nvSpPr>
        <p:spPr>
          <a:xfrm>
            <a:off x="8444676" y="3293207"/>
            <a:ext cx="2907318" cy="1181787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schemeClr val="accent3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9" name="燕尾形 38"/>
          <p:cNvSpPr/>
          <p:nvPr>
            <p:custDataLst>
              <p:tags r:id="rId4"/>
            </p:custDataLst>
          </p:nvPr>
        </p:nvSpPr>
        <p:spPr>
          <a:xfrm>
            <a:off x="5832584" y="3293207"/>
            <a:ext cx="2907318" cy="118178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algn="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3159684" y="4727038"/>
            <a:ext cx="3135568" cy="1373904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计算资源和成本：大语言模型的训练需要大量的计算资源和时间，同时也需要大量的资金投入。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08400" y="1639940"/>
            <a:ext cx="3135568" cy="1414443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数据隐私和安全：大语言模型需要大量的数据进行训练，但数据的获取和处理涉及到隐私和安全问题。</a:t>
            </a:r>
            <a:endParaRPr lang="zh-CN" altLang="en-US" sz="1400" spc="150" dirty="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830821" y="1639940"/>
            <a:ext cx="3135568" cy="1414443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理解和生成自然语言：大语言模型需要能够理解和生成自然语言，但目前的技术水平还无法完全实现。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8442032" y="4727038"/>
            <a:ext cx="3135568" cy="1373904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偏见和歧视：大语言模型可能会受到训练数据中的偏见和歧视影响，从而产生不公平的结果。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未来的研究方向和发展趋势</a:t>
            </a:r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2677374" y="1490400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自然语言处理技术的进一步发展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2677374" y="2725605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跨模态理解和生成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677374" y="3960809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语言模型的可解释性和透明度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677374" y="5196014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语言模型在多领域的应用拓展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大语言模型的应用前景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05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3"/>
            </p:custDataLst>
          </p:nvPr>
        </p:nvSpPr>
        <p:spPr>
          <a:xfrm>
            <a:off x="6051550" y="1322070"/>
            <a:ext cx="2440305" cy="1492250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>
            <a:off x="6161405" y="1885950"/>
            <a:ext cx="211836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序号"/>
          <p:cNvSpPr txBox="1"/>
          <p:nvPr>
            <p:custDataLst>
              <p:tags r:id="rId5"/>
            </p:custDataLst>
          </p:nvPr>
        </p:nvSpPr>
        <p:spPr>
          <a:xfrm>
            <a:off x="6239510" y="1440815"/>
            <a:ext cx="2094865" cy="44577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01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9" name="标题"/>
          <p:cNvSpPr txBox="1"/>
          <p:nvPr>
            <p:custDataLst>
              <p:tags r:id="rId6"/>
            </p:custDataLst>
          </p:nvPr>
        </p:nvSpPr>
        <p:spPr>
          <a:xfrm>
            <a:off x="6239510" y="1947545"/>
            <a:ext cx="2094230" cy="80899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rmAutofit lnSpcReduction="10000"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/>
                </a:solidFill>
                <a:cs typeface="MiSans Heavy" panose="00000A00000000000000" charset="-122"/>
                <a:sym typeface="+mn-ea"/>
              </a:rPr>
              <a:t>大语言模型的起源</a:t>
            </a:r>
            <a:endParaRPr lang="zh-CN" altLang="en-US" sz="2400" dirty="0">
              <a:solidFill>
                <a:schemeClr val="tx1"/>
              </a:solidFill>
              <a:cs typeface="MiSans Heavy" panose="00000A00000000000000" charset="-122"/>
              <a:sym typeface="+mn-ea"/>
            </a:endParaRPr>
          </a:p>
        </p:txBody>
      </p:sp>
      <p:sp>
        <p:nvSpPr>
          <p:cNvPr id="40" name="圆角矩形 39"/>
          <p:cNvSpPr/>
          <p:nvPr>
            <p:custDataLst>
              <p:tags r:id="rId7"/>
            </p:custDataLst>
          </p:nvPr>
        </p:nvSpPr>
        <p:spPr>
          <a:xfrm>
            <a:off x="9006205" y="1322070"/>
            <a:ext cx="2440305" cy="1492250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61" name="直接连接符 60"/>
          <p:cNvCxnSpPr/>
          <p:nvPr>
            <p:custDataLst>
              <p:tags r:id="rId8"/>
            </p:custDataLst>
          </p:nvPr>
        </p:nvCxnSpPr>
        <p:spPr>
          <a:xfrm>
            <a:off x="9116060" y="1885950"/>
            <a:ext cx="211836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序号"/>
          <p:cNvSpPr txBox="1"/>
          <p:nvPr>
            <p:custDataLst>
              <p:tags r:id="rId9"/>
            </p:custDataLst>
          </p:nvPr>
        </p:nvSpPr>
        <p:spPr>
          <a:xfrm>
            <a:off x="9194165" y="1440815"/>
            <a:ext cx="2094865" cy="44577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02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69" name="标题"/>
          <p:cNvSpPr txBox="1"/>
          <p:nvPr>
            <p:custDataLst>
              <p:tags r:id="rId10"/>
            </p:custDataLst>
          </p:nvPr>
        </p:nvSpPr>
        <p:spPr>
          <a:xfrm>
            <a:off x="9194165" y="1947545"/>
            <a:ext cx="2094230" cy="80899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rmAutofit lnSpcReduction="10000"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/>
                </a:solidFill>
                <a:cs typeface="MiSans Heavy" panose="00000A00000000000000" charset="-122"/>
                <a:sym typeface="+mn-ea"/>
              </a:rPr>
              <a:t>大语言模型的初步发展</a:t>
            </a:r>
            <a:endParaRPr lang="zh-CN" altLang="en-US" sz="2400" dirty="0">
              <a:solidFill>
                <a:schemeClr val="tx1"/>
              </a:solidFill>
              <a:cs typeface="MiSans Heavy" panose="00000A00000000000000" charset="-122"/>
              <a:sym typeface="+mn-ea"/>
            </a:endParaRPr>
          </a:p>
        </p:txBody>
      </p:sp>
      <p:sp>
        <p:nvSpPr>
          <p:cNvPr id="73" name="圆角矩形 72"/>
          <p:cNvSpPr/>
          <p:nvPr>
            <p:custDataLst>
              <p:tags r:id="rId11"/>
            </p:custDataLst>
          </p:nvPr>
        </p:nvSpPr>
        <p:spPr>
          <a:xfrm>
            <a:off x="6051550" y="3079750"/>
            <a:ext cx="2440305" cy="1492250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97" name="直接连接符 96"/>
          <p:cNvCxnSpPr/>
          <p:nvPr>
            <p:custDataLst>
              <p:tags r:id="rId12"/>
            </p:custDataLst>
          </p:nvPr>
        </p:nvCxnSpPr>
        <p:spPr>
          <a:xfrm>
            <a:off x="6161405" y="3643630"/>
            <a:ext cx="211836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序号"/>
          <p:cNvSpPr txBox="1"/>
          <p:nvPr>
            <p:custDataLst>
              <p:tags r:id="rId13"/>
            </p:custDataLst>
          </p:nvPr>
        </p:nvSpPr>
        <p:spPr>
          <a:xfrm>
            <a:off x="6239510" y="3198495"/>
            <a:ext cx="2094865" cy="44577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03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102" name="标题"/>
          <p:cNvSpPr txBox="1"/>
          <p:nvPr>
            <p:custDataLst>
              <p:tags r:id="rId14"/>
            </p:custDataLst>
          </p:nvPr>
        </p:nvSpPr>
        <p:spPr>
          <a:xfrm>
            <a:off x="6239510" y="3705225"/>
            <a:ext cx="2094230" cy="80899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rmAutofit lnSpcReduction="10000"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/>
                </a:solidFill>
                <a:cs typeface="MiSans Heavy" panose="00000A00000000000000" charset="-122"/>
                <a:sym typeface="+mn-ea"/>
              </a:rPr>
              <a:t>大语言模型的突破性进展</a:t>
            </a:r>
            <a:endParaRPr lang="zh-CN" altLang="en-US" sz="2400" dirty="0">
              <a:solidFill>
                <a:schemeClr val="tx1"/>
              </a:solidFill>
              <a:cs typeface="MiSans Heavy" panose="00000A00000000000000" charset="-122"/>
              <a:sym typeface="+mn-ea"/>
            </a:endParaRPr>
          </a:p>
        </p:txBody>
      </p:sp>
      <p:sp>
        <p:nvSpPr>
          <p:cNvPr id="105" name="圆角矩形 104"/>
          <p:cNvSpPr/>
          <p:nvPr>
            <p:custDataLst>
              <p:tags r:id="rId15"/>
            </p:custDataLst>
          </p:nvPr>
        </p:nvSpPr>
        <p:spPr>
          <a:xfrm>
            <a:off x="9006840" y="3079750"/>
            <a:ext cx="2440305" cy="1492250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106" name="直接连接符 105"/>
          <p:cNvCxnSpPr/>
          <p:nvPr>
            <p:custDataLst>
              <p:tags r:id="rId16"/>
            </p:custDataLst>
          </p:nvPr>
        </p:nvCxnSpPr>
        <p:spPr>
          <a:xfrm>
            <a:off x="9116695" y="3643630"/>
            <a:ext cx="211836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序号"/>
          <p:cNvSpPr txBox="1"/>
          <p:nvPr>
            <p:custDataLst>
              <p:tags r:id="rId17"/>
            </p:custDataLst>
          </p:nvPr>
        </p:nvSpPr>
        <p:spPr>
          <a:xfrm>
            <a:off x="9194800" y="3198495"/>
            <a:ext cx="2094865" cy="44577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04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111" name="标题"/>
          <p:cNvSpPr txBox="1"/>
          <p:nvPr>
            <p:custDataLst>
              <p:tags r:id="rId18"/>
            </p:custDataLst>
          </p:nvPr>
        </p:nvSpPr>
        <p:spPr>
          <a:xfrm>
            <a:off x="9194800" y="3705225"/>
            <a:ext cx="2094230" cy="80899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rmAutofit lnSpcReduction="10000"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/>
                </a:solidFill>
                <a:cs typeface="MiSans Heavy" panose="00000A00000000000000" charset="-122"/>
                <a:sym typeface="+mn-ea"/>
              </a:rPr>
              <a:t>大语言模型的现状与挑战</a:t>
            </a:r>
            <a:endParaRPr lang="zh-CN" altLang="en-US" sz="2400" dirty="0">
              <a:solidFill>
                <a:schemeClr val="tx1"/>
              </a:solidFill>
              <a:cs typeface="MiSans Heavy" panose="00000A00000000000000" charset="-122"/>
              <a:sym typeface="+mn-ea"/>
            </a:endParaRPr>
          </a:p>
        </p:txBody>
      </p:sp>
      <p:sp>
        <p:nvSpPr>
          <p:cNvPr id="114" name="圆角矩形 113"/>
          <p:cNvSpPr/>
          <p:nvPr>
            <p:custDataLst>
              <p:tags r:id="rId19"/>
            </p:custDataLst>
          </p:nvPr>
        </p:nvSpPr>
        <p:spPr>
          <a:xfrm>
            <a:off x="7529195" y="4837430"/>
            <a:ext cx="2440305" cy="1492250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115" name="直接连接符 114"/>
          <p:cNvCxnSpPr/>
          <p:nvPr>
            <p:custDataLst>
              <p:tags r:id="rId20"/>
            </p:custDataLst>
          </p:nvPr>
        </p:nvCxnSpPr>
        <p:spPr>
          <a:xfrm>
            <a:off x="7639050" y="5401310"/>
            <a:ext cx="211836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序号"/>
          <p:cNvSpPr txBox="1"/>
          <p:nvPr>
            <p:custDataLst>
              <p:tags r:id="rId21"/>
            </p:custDataLst>
          </p:nvPr>
        </p:nvSpPr>
        <p:spPr>
          <a:xfrm>
            <a:off x="7717155" y="4956175"/>
            <a:ext cx="2094865" cy="44577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05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120" name="标题"/>
          <p:cNvSpPr txBox="1"/>
          <p:nvPr>
            <p:custDataLst>
              <p:tags r:id="rId22"/>
            </p:custDataLst>
          </p:nvPr>
        </p:nvSpPr>
        <p:spPr>
          <a:xfrm>
            <a:off x="7717155" y="5462905"/>
            <a:ext cx="2094230" cy="80899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rmAutofit lnSpcReduction="10000"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/>
                </a:solidFill>
                <a:cs typeface="MiSans Heavy" panose="00000A00000000000000" charset="-122"/>
                <a:sym typeface="+mn-ea"/>
              </a:rPr>
              <a:t>大语言模型的应用前景</a:t>
            </a:r>
            <a:endParaRPr lang="zh-CN" altLang="en-US" sz="2400" dirty="0">
              <a:solidFill>
                <a:schemeClr val="tx1"/>
              </a:solidFill>
              <a:cs typeface="MiSans Heavy" panose="00000A00000000000000" charset="-122"/>
              <a:sym typeface="+mn-ea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在自然语言处理领域的应用前景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611886" y="1490400"/>
            <a:ext cx="9490524" cy="104345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083650" y="1490400"/>
            <a:ext cx="257380" cy="104345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83622" y="1580556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 lnSpcReduction="10000"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文本生成：大语言模型可以生成高质量的文本内容，如新闻报道、小说、诗歌等。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4"/>
            </p:custDataLst>
          </p:nvPr>
        </p:nvSpPr>
        <p:spPr>
          <a:xfrm>
            <a:off x="1611886" y="2729087"/>
            <a:ext cx="9490524" cy="1043456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083650" y="2729087"/>
            <a:ext cx="257380" cy="1043456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>
            <p:custDataLst>
              <p:tags r:id="rId6"/>
            </p:custDataLst>
          </p:nvPr>
        </p:nvSpPr>
        <p:spPr>
          <a:xfrm>
            <a:off x="1883622" y="2819243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 lnSpcReduction="10000"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情感分析：大语言模型可以分析文本中的情感倾向，如积极、消极、中立等，用于舆情监控、产品评价等领域。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1611886" y="3967774"/>
            <a:ext cx="9490524" cy="1043456"/>
          </a:xfrm>
          <a:prstGeom prst="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1083650" y="3967774"/>
            <a:ext cx="257380" cy="1043456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1883622" y="4057930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 lnSpcReduction="10000"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问答系统：大语言模型可以作为问答系统的核心组件，回答用户的问题，提供准确、全面的信息。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0" name="矩形 49"/>
          <p:cNvSpPr/>
          <p:nvPr>
            <p:custDataLst>
              <p:tags r:id="rId10"/>
            </p:custDataLst>
          </p:nvPr>
        </p:nvSpPr>
        <p:spPr>
          <a:xfrm>
            <a:off x="1611886" y="5205827"/>
            <a:ext cx="9490524" cy="1043456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>
            <p:custDataLst>
              <p:tags r:id="rId11"/>
            </p:custDataLst>
          </p:nvPr>
        </p:nvSpPr>
        <p:spPr>
          <a:xfrm>
            <a:off x="1083650" y="5205827"/>
            <a:ext cx="257380" cy="104345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1883622" y="5295982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 lnSpcReduction="10000"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机器翻译：大语言模型可以用于机器翻译，实现不同语言之间的自动翻译，促进跨文化交流。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在其他领域的应用前景</a:t>
            </a:r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"/>
            </p:custDataLst>
          </p:nvPr>
        </p:nvSpPr>
        <p:spPr>
          <a:xfrm rot="2700000">
            <a:off x="944672" y="1611573"/>
            <a:ext cx="1212404" cy="1214510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 bwMode="auto">
          <a:xfrm>
            <a:off x="608400" y="3252917"/>
            <a:ext cx="1885790" cy="2876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医疗领域：辅助医生进行疾病诊断和治疗方案制定，提高医疗水平和效率。</a:t>
            </a:r>
            <a:endParaRPr lang="zh-CN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3"/>
            </p:custDataLst>
          </p:nvPr>
        </p:nvSpPr>
        <p:spPr>
          <a:xfrm>
            <a:off x="733361" y="2896286"/>
            <a:ext cx="1635727" cy="115835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4"/>
            </p:custDataLst>
          </p:nvPr>
        </p:nvSpPr>
        <p:spPr>
          <a:xfrm rot="5400000">
            <a:off x="3216437" y="1611573"/>
            <a:ext cx="1212404" cy="1214510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 bwMode="auto">
          <a:xfrm>
            <a:off x="2879463" y="3252917"/>
            <a:ext cx="1885790" cy="2876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教育领域：辅助教师进行教学和评估，帮助学生提高学习效果和兴趣。</a:t>
            </a:r>
            <a:endParaRPr lang="zh-CN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6"/>
            </p:custDataLst>
          </p:nvPr>
        </p:nvSpPr>
        <p:spPr>
          <a:xfrm>
            <a:off x="3004424" y="2896286"/>
            <a:ext cx="1635727" cy="115835"/>
          </a:xfrm>
          <a:prstGeom prst="rect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7"/>
            </p:custDataLst>
          </p:nvPr>
        </p:nvSpPr>
        <p:spPr>
          <a:xfrm rot="18900000" flipH="1">
            <a:off x="5486798" y="1611573"/>
            <a:ext cx="1212404" cy="1214510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 bwMode="auto">
          <a:xfrm>
            <a:off x="5149824" y="3252917"/>
            <a:ext cx="1885790" cy="2876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金融领域：辅助银行和保险公司进行风险评估和产品设计，提高金融服务的智能化水平。</a:t>
            </a:r>
            <a:endParaRPr lang="zh-CN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9"/>
            </p:custDataLst>
          </p:nvPr>
        </p:nvSpPr>
        <p:spPr>
          <a:xfrm>
            <a:off x="5275488" y="2896286"/>
            <a:ext cx="1635727" cy="115835"/>
          </a:xfrm>
          <a:prstGeom prst="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0"/>
            </p:custDataLst>
          </p:nvPr>
        </p:nvSpPr>
        <p:spPr>
          <a:xfrm rot="2700000" flipH="1" flipV="1">
            <a:off x="7757861" y="1611573"/>
            <a:ext cx="1212404" cy="1214510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 bwMode="auto">
          <a:xfrm>
            <a:off x="7420888" y="3252917"/>
            <a:ext cx="1885790" cy="2876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交通领域：辅助交通规划和智能驾驶，提高交通效率和安全性。</a:t>
            </a:r>
            <a:endParaRPr lang="zh-CN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7545849" y="2896286"/>
            <a:ext cx="1635727" cy="115835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4" name="任意多边形 3"/>
          <p:cNvSpPr/>
          <p:nvPr>
            <p:custDataLst>
              <p:tags r:id="rId13"/>
            </p:custDataLst>
          </p:nvPr>
        </p:nvSpPr>
        <p:spPr>
          <a:xfrm rot="16200000" flipV="1">
            <a:off x="10029627" y="1611573"/>
            <a:ext cx="1212404" cy="1214510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 bwMode="auto">
          <a:xfrm>
            <a:off x="9691951" y="3252917"/>
            <a:ext cx="1885790" cy="2876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娱乐领域：辅助游戏设计和内容创作，提供更加丰富和有趣的娱乐体验。</a:t>
            </a:r>
            <a:endParaRPr lang="zh-CN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5"/>
            </p:custDataLst>
          </p:nvPr>
        </p:nvSpPr>
        <p:spPr>
          <a:xfrm>
            <a:off x="9816912" y="2896286"/>
            <a:ext cx="1635727" cy="115835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对社会和人类的影响和意义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2423413" y="1571203"/>
            <a:ext cx="7342439" cy="64560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改变人们的生活方式：大语言模型将改变人们获取信息、交流互动的方式，提高工作效率和生活质量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8" name="任意多边形 17"/>
          <p:cNvSpPr/>
          <p:nvPr>
            <p:custDataLst>
              <p:tags r:id="rId2"/>
            </p:custDataLst>
          </p:nvPr>
        </p:nvSpPr>
        <p:spPr>
          <a:xfrm flipV="1">
            <a:off x="2345059" y="1490400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>
            <p:custDataLst>
              <p:tags r:id="rId3"/>
            </p:custDataLst>
          </p:nvPr>
        </p:nvSpPr>
        <p:spPr>
          <a:xfrm flipH="1">
            <a:off x="8528509" y="2051122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2423413" y="2888532"/>
            <a:ext cx="7342439" cy="64560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推动科技进步：大语言模型的发展将促进人工智能技术的进步，推动各行业的发展和创新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 flipV="1">
            <a:off x="2345059" y="2807730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6"/>
            </p:custDataLst>
          </p:nvPr>
        </p:nvSpPr>
        <p:spPr>
          <a:xfrm flipH="1">
            <a:off x="8528509" y="3368452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423413" y="4205862"/>
            <a:ext cx="7342439" cy="64560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改变教育模式：大语言模型将改变传统教育模式，实现个性化教学和自主学习，提高教育质量和效率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任意多边形 7"/>
          <p:cNvSpPr/>
          <p:nvPr>
            <p:custDataLst>
              <p:tags r:id="rId8"/>
            </p:custDataLst>
          </p:nvPr>
        </p:nvSpPr>
        <p:spPr>
          <a:xfrm flipV="1">
            <a:off x="2345059" y="4125059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9"/>
            </p:custDataLst>
          </p:nvPr>
        </p:nvSpPr>
        <p:spPr>
          <a:xfrm flipH="1">
            <a:off x="8528509" y="4685781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2423413" y="5523191"/>
            <a:ext cx="7342439" cy="64560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促进文化交流：大语言模型将促进不同语言和文化之间的交流和理解，推动全球文化多样性的发展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任意多边形 12"/>
          <p:cNvSpPr/>
          <p:nvPr>
            <p:custDataLst>
              <p:tags r:id="rId11"/>
            </p:custDataLst>
          </p:nvPr>
        </p:nvSpPr>
        <p:spPr>
          <a:xfrm flipV="1">
            <a:off x="2345059" y="5442389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>
            <p:custDataLst>
              <p:tags r:id="rId12"/>
            </p:custDataLst>
          </p:nvPr>
        </p:nvSpPr>
        <p:spPr>
          <a:xfrm flipH="1">
            <a:off x="8528509" y="6003111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r>
              <a:rPr lang="en-US" altLang="zh-CN"/>
              <a:t>WPS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感谢您的观看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大语言模型的起源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早期的自然语言处理技术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 rot="16200000">
            <a:off x="5609370" y="-3507110"/>
            <a:ext cx="965843" cy="109613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 rot="16200000">
            <a:off x="201507" y="1900753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 rot="16200000">
            <a:off x="5610644" y="-2234634"/>
            <a:ext cx="965843" cy="109621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 rot="16200000">
            <a:off x="202781" y="3173866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 rot="16200000">
            <a:off x="5609370" y="-986372"/>
            <a:ext cx="965843" cy="109613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 rot="16200000">
            <a:off x="201507" y="4421491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 rot="16200000">
            <a:off x="5610644" y="285467"/>
            <a:ext cx="965843" cy="109621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 rot="16200000">
            <a:off x="202781" y="5693967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071914" y="4011138"/>
            <a:ext cx="10501055" cy="965843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大语言模型起源与早期自然语言处理技术的关系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071914" y="5284251"/>
            <a:ext cx="10501055" cy="965047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早期自然语言处理技术的局限性和挑战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071914" y="1490400"/>
            <a:ext cx="10501055" cy="965843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自然语言处理技术的定义和重要性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1071914" y="2764787"/>
            <a:ext cx="10501055" cy="965047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早期的自然语言处理技术及其应用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深度学习技术的兴起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611886" y="1490400"/>
            <a:ext cx="9490524" cy="104345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083650" y="1490400"/>
            <a:ext cx="257380" cy="104345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83622" y="1580556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神经网络的发展：从感知机到多层感知机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4"/>
            </p:custDataLst>
          </p:nvPr>
        </p:nvSpPr>
        <p:spPr>
          <a:xfrm>
            <a:off x="1611886" y="2729087"/>
            <a:ext cx="9490524" cy="1043456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083650" y="2729087"/>
            <a:ext cx="257380" cy="1043456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>
            <p:custDataLst>
              <p:tags r:id="rId6"/>
            </p:custDataLst>
          </p:nvPr>
        </p:nvSpPr>
        <p:spPr>
          <a:xfrm>
            <a:off x="1883622" y="2819243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深度学习的出现：多层神经网络的应用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1611886" y="3967774"/>
            <a:ext cx="9490524" cy="1043456"/>
          </a:xfrm>
          <a:prstGeom prst="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1083650" y="3967774"/>
            <a:ext cx="257380" cy="1043456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1883622" y="4057930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自然语言处理技术的发展：从规则到统计方法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0" name="矩形 49"/>
          <p:cNvSpPr/>
          <p:nvPr>
            <p:custDataLst>
              <p:tags r:id="rId10"/>
            </p:custDataLst>
          </p:nvPr>
        </p:nvSpPr>
        <p:spPr>
          <a:xfrm>
            <a:off x="1611886" y="5205827"/>
            <a:ext cx="9490524" cy="1043456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>
            <p:custDataLst>
              <p:tags r:id="rId11"/>
            </p:custDataLst>
          </p:nvPr>
        </p:nvSpPr>
        <p:spPr>
          <a:xfrm>
            <a:off x="1083650" y="5205827"/>
            <a:ext cx="257380" cy="104345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1883622" y="5295982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大语言模型的起源：基于深度学习和自然语言处理技术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大语言模型的概念提出</a:t>
            </a:r>
            <a:endParaRPr lang="zh-CN" altLang="en-US"/>
          </a:p>
        </p:txBody>
      </p:sp>
      <p:sp>
        <p:nvSpPr>
          <p:cNvPr id="4" name="Rectangle 6"/>
          <p:cNvSpPr/>
          <p:nvPr>
            <p:custDataLst>
              <p:tags r:id="rId1"/>
            </p:custDataLst>
          </p:nvPr>
        </p:nvSpPr>
        <p:spPr>
          <a:xfrm>
            <a:off x="810568" y="1789832"/>
            <a:ext cx="10767313" cy="753598"/>
          </a:xfrm>
          <a:custGeom>
            <a:avLst/>
            <a:gdLst>
              <a:gd name="connsiteX0" fmla="*/ 36000 w 10969200"/>
              <a:gd name="connsiteY0" fmla="*/ 0 h 752711"/>
              <a:gd name="connsiteX1" fmla="*/ 10933200 w 10969200"/>
              <a:gd name="connsiteY1" fmla="*/ 0 h 752711"/>
              <a:gd name="connsiteX2" fmla="*/ 10969200 w 10969200"/>
              <a:gd name="connsiteY2" fmla="*/ 36000 h 752711"/>
              <a:gd name="connsiteX3" fmla="*/ 10969200 w 10969200"/>
              <a:gd name="connsiteY3" fmla="*/ 716711 h 752711"/>
              <a:gd name="connsiteX4" fmla="*/ 10933200 w 10969200"/>
              <a:gd name="connsiteY4" fmla="*/ 752711 h 752711"/>
              <a:gd name="connsiteX5" fmla="*/ 36000 w 10969200"/>
              <a:gd name="connsiteY5" fmla="*/ 752711 h 752711"/>
              <a:gd name="connsiteX6" fmla="*/ 0 w 10969200"/>
              <a:gd name="connsiteY6" fmla="*/ 716711 h 752711"/>
              <a:gd name="connsiteX7" fmla="*/ 0 w 10969200"/>
              <a:gd name="connsiteY7" fmla="*/ 36000 h 752711"/>
              <a:gd name="connsiteX8" fmla="*/ 36000 w 10969200"/>
              <a:gd name="connsiteY8" fmla="*/ 0 h 75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200" h="752711">
                <a:moveTo>
                  <a:pt x="36000" y="0"/>
                </a:moveTo>
                <a:lnTo>
                  <a:pt x="10933200" y="0"/>
                </a:lnTo>
                <a:cubicBezTo>
                  <a:pt x="10953073" y="0"/>
                  <a:pt x="10969200" y="16128"/>
                  <a:pt x="10969200" y="36000"/>
                </a:cubicBezTo>
                <a:lnTo>
                  <a:pt x="10969200" y="716711"/>
                </a:lnTo>
                <a:cubicBezTo>
                  <a:pt x="10969200" y="736583"/>
                  <a:pt x="10953073" y="752711"/>
                  <a:pt x="10933200" y="752711"/>
                </a:cubicBezTo>
                <a:lnTo>
                  <a:pt x="36000" y="752711"/>
                </a:lnTo>
                <a:cubicBezTo>
                  <a:pt x="16128" y="752711"/>
                  <a:pt x="0" y="736583"/>
                  <a:pt x="0" y="716711"/>
                </a:cubicBezTo>
                <a:lnTo>
                  <a:pt x="0" y="36000"/>
                </a:lnTo>
                <a:cubicBezTo>
                  <a:pt x="0" y="16128"/>
                  <a:pt x="16128" y="0"/>
                  <a:pt x="36000" y="0"/>
                </a:cubicBezTo>
              </a:path>
            </a:pathLst>
          </a:cu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03200" dist="76200" dir="2160000" algn="tr" rotWithShape="0">
              <a:schemeClr val="accent1">
                <a:alpha val="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algn="ctr"/>
            <a:endParaRPr lang="zh-CN" altLang="en-US">
              <a:solidFill>
                <a:schemeClr val="dk1"/>
              </a:solidFill>
              <a:cs typeface="+mn-ea"/>
            </a:endParaRPr>
          </a:p>
        </p:txBody>
      </p:sp>
      <p:sp>
        <p:nvSpPr>
          <p:cNvPr id="5" name="Rectangle 6"/>
          <p:cNvSpPr/>
          <p:nvPr>
            <p:custDataLst>
              <p:tags r:id="rId2"/>
            </p:custDataLst>
          </p:nvPr>
        </p:nvSpPr>
        <p:spPr>
          <a:xfrm>
            <a:off x="810568" y="2925278"/>
            <a:ext cx="10767313" cy="753598"/>
          </a:xfrm>
          <a:custGeom>
            <a:avLst/>
            <a:gdLst>
              <a:gd name="connsiteX0" fmla="*/ 36000 w 10969200"/>
              <a:gd name="connsiteY0" fmla="*/ 0 h 752711"/>
              <a:gd name="connsiteX1" fmla="*/ 10933200 w 10969200"/>
              <a:gd name="connsiteY1" fmla="*/ 0 h 752711"/>
              <a:gd name="connsiteX2" fmla="*/ 10969200 w 10969200"/>
              <a:gd name="connsiteY2" fmla="*/ 36000 h 752711"/>
              <a:gd name="connsiteX3" fmla="*/ 10969200 w 10969200"/>
              <a:gd name="connsiteY3" fmla="*/ 716711 h 752711"/>
              <a:gd name="connsiteX4" fmla="*/ 10933200 w 10969200"/>
              <a:gd name="connsiteY4" fmla="*/ 752711 h 752711"/>
              <a:gd name="connsiteX5" fmla="*/ 36000 w 10969200"/>
              <a:gd name="connsiteY5" fmla="*/ 752711 h 752711"/>
              <a:gd name="connsiteX6" fmla="*/ 0 w 10969200"/>
              <a:gd name="connsiteY6" fmla="*/ 716711 h 752711"/>
              <a:gd name="connsiteX7" fmla="*/ 0 w 10969200"/>
              <a:gd name="connsiteY7" fmla="*/ 36000 h 752711"/>
              <a:gd name="connsiteX8" fmla="*/ 36000 w 10969200"/>
              <a:gd name="connsiteY8" fmla="*/ 0 h 75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200" h="752711">
                <a:moveTo>
                  <a:pt x="36000" y="0"/>
                </a:moveTo>
                <a:lnTo>
                  <a:pt x="10933200" y="0"/>
                </a:lnTo>
                <a:cubicBezTo>
                  <a:pt x="10953073" y="0"/>
                  <a:pt x="10969200" y="16128"/>
                  <a:pt x="10969200" y="36000"/>
                </a:cubicBezTo>
                <a:lnTo>
                  <a:pt x="10969200" y="716711"/>
                </a:lnTo>
                <a:cubicBezTo>
                  <a:pt x="10969200" y="736583"/>
                  <a:pt x="10953073" y="752711"/>
                  <a:pt x="10933200" y="752711"/>
                </a:cubicBezTo>
                <a:lnTo>
                  <a:pt x="36000" y="752711"/>
                </a:lnTo>
                <a:cubicBezTo>
                  <a:pt x="16128" y="752711"/>
                  <a:pt x="0" y="736583"/>
                  <a:pt x="0" y="716711"/>
                </a:cubicBezTo>
                <a:lnTo>
                  <a:pt x="0" y="36000"/>
                </a:lnTo>
                <a:cubicBezTo>
                  <a:pt x="0" y="16128"/>
                  <a:pt x="16128" y="0"/>
                  <a:pt x="36000" y="0"/>
                </a:cubicBezTo>
              </a:path>
            </a:pathLst>
          </a:cu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203200" dist="76200" dir="2160000" algn="tr" rotWithShape="0">
              <a:schemeClr val="accent4">
                <a:alpha val="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algn="ctr"/>
            <a:endParaRPr lang="zh-CN" altLang="en-US">
              <a:solidFill>
                <a:schemeClr val="dk1"/>
              </a:solidFill>
              <a:cs typeface="+mn-ea"/>
            </a:endParaRPr>
          </a:p>
        </p:txBody>
      </p:sp>
      <p:sp>
        <p:nvSpPr>
          <p:cNvPr id="6" name="Rectangle 6"/>
          <p:cNvSpPr/>
          <p:nvPr>
            <p:custDataLst>
              <p:tags r:id="rId3"/>
            </p:custDataLst>
          </p:nvPr>
        </p:nvSpPr>
        <p:spPr>
          <a:xfrm>
            <a:off x="810568" y="4061360"/>
            <a:ext cx="10767313" cy="753598"/>
          </a:xfrm>
          <a:custGeom>
            <a:avLst/>
            <a:gdLst>
              <a:gd name="connsiteX0" fmla="*/ 36000 w 10969200"/>
              <a:gd name="connsiteY0" fmla="*/ 0 h 752711"/>
              <a:gd name="connsiteX1" fmla="*/ 10933200 w 10969200"/>
              <a:gd name="connsiteY1" fmla="*/ 0 h 752711"/>
              <a:gd name="connsiteX2" fmla="*/ 10969200 w 10969200"/>
              <a:gd name="connsiteY2" fmla="*/ 36000 h 752711"/>
              <a:gd name="connsiteX3" fmla="*/ 10969200 w 10969200"/>
              <a:gd name="connsiteY3" fmla="*/ 716711 h 752711"/>
              <a:gd name="connsiteX4" fmla="*/ 10933200 w 10969200"/>
              <a:gd name="connsiteY4" fmla="*/ 752711 h 752711"/>
              <a:gd name="connsiteX5" fmla="*/ 36000 w 10969200"/>
              <a:gd name="connsiteY5" fmla="*/ 752711 h 752711"/>
              <a:gd name="connsiteX6" fmla="*/ 0 w 10969200"/>
              <a:gd name="connsiteY6" fmla="*/ 716711 h 752711"/>
              <a:gd name="connsiteX7" fmla="*/ 0 w 10969200"/>
              <a:gd name="connsiteY7" fmla="*/ 36000 h 752711"/>
              <a:gd name="connsiteX8" fmla="*/ 36000 w 10969200"/>
              <a:gd name="connsiteY8" fmla="*/ 0 h 75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200" h="752711">
                <a:moveTo>
                  <a:pt x="36000" y="0"/>
                </a:moveTo>
                <a:lnTo>
                  <a:pt x="10933200" y="0"/>
                </a:lnTo>
                <a:cubicBezTo>
                  <a:pt x="10953073" y="0"/>
                  <a:pt x="10969200" y="16128"/>
                  <a:pt x="10969200" y="36000"/>
                </a:cubicBezTo>
                <a:lnTo>
                  <a:pt x="10969200" y="716711"/>
                </a:lnTo>
                <a:cubicBezTo>
                  <a:pt x="10969200" y="736583"/>
                  <a:pt x="10953073" y="752711"/>
                  <a:pt x="10933200" y="752711"/>
                </a:cubicBezTo>
                <a:lnTo>
                  <a:pt x="36000" y="752711"/>
                </a:lnTo>
                <a:cubicBezTo>
                  <a:pt x="16128" y="752711"/>
                  <a:pt x="0" y="736583"/>
                  <a:pt x="0" y="716711"/>
                </a:cubicBezTo>
                <a:lnTo>
                  <a:pt x="0" y="36000"/>
                </a:lnTo>
                <a:cubicBezTo>
                  <a:pt x="0" y="16128"/>
                  <a:pt x="16128" y="0"/>
                  <a:pt x="36000" y="0"/>
                </a:cubicBezTo>
              </a:path>
            </a:pathLst>
          </a:cu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03200" dist="76200" dir="2160000" algn="tr" rotWithShape="0">
              <a:schemeClr val="accent1">
                <a:alpha val="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algn="ctr"/>
            <a:endParaRPr lang="zh-CN" altLang="en-US">
              <a:solidFill>
                <a:schemeClr val="dk1"/>
              </a:solidFill>
              <a:cs typeface="+mn-ea"/>
            </a:endParaRPr>
          </a:p>
        </p:txBody>
      </p:sp>
      <p:sp>
        <p:nvSpPr>
          <p:cNvPr id="7" name="Rectangle 6"/>
          <p:cNvSpPr/>
          <p:nvPr>
            <p:custDataLst>
              <p:tags r:id="rId4"/>
            </p:custDataLst>
          </p:nvPr>
        </p:nvSpPr>
        <p:spPr>
          <a:xfrm>
            <a:off x="810568" y="5196807"/>
            <a:ext cx="10767313" cy="753598"/>
          </a:xfrm>
          <a:custGeom>
            <a:avLst/>
            <a:gdLst>
              <a:gd name="connsiteX0" fmla="*/ 36000 w 10969200"/>
              <a:gd name="connsiteY0" fmla="*/ 0 h 752711"/>
              <a:gd name="connsiteX1" fmla="*/ 10933200 w 10969200"/>
              <a:gd name="connsiteY1" fmla="*/ 0 h 752711"/>
              <a:gd name="connsiteX2" fmla="*/ 10969200 w 10969200"/>
              <a:gd name="connsiteY2" fmla="*/ 36000 h 752711"/>
              <a:gd name="connsiteX3" fmla="*/ 10969200 w 10969200"/>
              <a:gd name="connsiteY3" fmla="*/ 716711 h 752711"/>
              <a:gd name="connsiteX4" fmla="*/ 10933200 w 10969200"/>
              <a:gd name="connsiteY4" fmla="*/ 752711 h 752711"/>
              <a:gd name="connsiteX5" fmla="*/ 36000 w 10969200"/>
              <a:gd name="connsiteY5" fmla="*/ 752711 h 752711"/>
              <a:gd name="connsiteX6" fmla="*/ 0 w 10969200"/>
              <a:gd name="connsiteY6" fmla="*/ 716711 h 752711"/>
              <a:gd name="connsiteX7" fmla="*/ 0 w 10969200"/>
              <a:gd name="connsiteY7" fmla="*/ 36000 h 752711"/>
              <a:gd name="connsiteX8" fmla="*/ 36000 w 10969200"/>
              <a:gd name="connsiteY8" fmla="*/ 0 h 75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200" h="752711">
                <a:moveTo>
                  <a:pt x="36000" y="0"/>
                </a:moveTo>
                <a:lnTo>
                  <a:pt x="10933200" y="0"/>
                </a:lnTo>
                <a:cubicBezTo>
                  <a:pt x="10953073" y="0"/>
                  <a:pt x="10969200" y="16128"/>
                  <a:pt x="10969200" y="36000"/>
                </a:cubicBezTo>
                <a:lnTo>
                  <a:pt x="10969200" y="716711"/>
                </a:lnTo>
                <a:cubicBezTo>
                  <a:pt x="10969200" y="736583"/>
                  <a:pt x="10953073" y="752711"/>
                  <a:pt x="10933200" y="752711"/>
                </a:cubicBezTo>
                <a:lnTo>
                  <a:pt x="36000" y="752711"/>
                </a:lnTo>
                <a:cubicBezTo>
                  <a:pt x="16128" y="752711"/>
                  <a:pt x="0" y="736583"/>
                  <a:pt x="0" y="716711"/>
                </a:cubicBezTo>
                <a:lnTo>
                  <a:pt x="0" y="36000"/>
                </a:lnTo>
                <a:cubicBezTo>
                  <a:pt x="0" y="16128"/>
                  <a:pt x="16128" y="0"/>
                  <a:pt x="36000" y="0"/>
                </a:cubicBezTo>
              </a:path>
            </a:pathLst>
          </a:cu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203200" dist="76200" dir="2160000" algn="tr" rotWithShape="0">
              <a:schemeClr val="accent4">
                <a:alpha val="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algn="ctr"/>
            <a:endParaRPr lang="zh-CN" altLang="en-US">
              <a:solidFill>
                <a:schemeClr val="dk1"/>
              </a:solidFill>
              <a:cs typeface="+mn-ea"/>
            </a:endParaRPr>
          </a:p>
        </p:txBody>
      </p:sp>
      <p:sp>
        <p:nvSpPr>
          <p:cNvPr id="27" name="矩形: 圆角 26"/>
          <p:cNvSpPr/>
          <p:nvPr>
            <p:custDataLst>
              <p:tags r:id="rId5"/>
            </p:custDataLst>
          </p:nvPr>
        </p:nvSpPr>
        <p:spPr>
          <a:xfrm>
            <a:off x="608400" y="2922735"/>
            <a:ext cx="1967215" cy="759610"/>
          </a:xfrm>
          <a:prstGeom prst="roundRect">
            <a:avLst>
              <a:gd name="adj" fmla="val 8570"/>
            </a:avLst>
          </a:prstGeom>
          <a:gradFill flip="none" rotWithShape="1">
            <a:gsLst>
              <a:gs pos="100000">
                <a:schemeClr val="accent4"/>
              </a:gs>
              <a:gs pos="57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76200" dir="2160000" algn="tr" rotWithShape="0">
              <a:schemeClr val="accent4">
                <a:alpha val="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8" name="矩形: 圆角 27"/>
          <p:cNvSpPr/>
          <p:nvPr>
            <p:custDataLst>
              <p:tags r:id="rId6"/>
            </p:custDataLst>
          </p:nvPr>
        </p:nvSpPr>
        <p:spPr>
          <a:xfrm>
            <a:off x="608400" y="1787289"/>
            <a:ext cx="1967215" cy="759610"/>
          </a:xfrm>
          <a:prstGeom prst="roundRect">
            <a:avLst>
              <a:gd name="adj" fmla="val 8570"/>
            </a:avLst>
          </a:prstGeom>
          <a:gradFill flip="none" rotWithShape="1">
            <a:gsLst>
              <a:gs pos="100000">
                <a:schemeClr val="accent1"/>
              </a:gs>
              <a:gs pos="57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76200" dir="2160000" algn="tr" rotWithShape="0">
              <a:schemeClr val="accent1">
                <a:alpha val="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algn="ctr"/>
            <a:endParaRPr lang="zh-CN" altLang="en-US">
              <a:solidFill>
                <a:schemeClr val="dk1"/>
              </a:solidFill>
              <a:cs typeface="+mn-ea"/>
            </a:endParaRPr>
          </a:p>
        </p:txBody>
      </p:sp>
      <p:sp>
        <p:nvSpPr>
          <p:cNvPr id="29" name="矩形: 圆角 28"/>
          <p:cNvSpPr/>
          <p:nvPr>
            <p:custDataLst>
              <p:tags r:id="rId7"/>
            </p:custDataLst>
          </p:nvPr>
        </p:nvSpPr>
        <p:spPr>
          <a:xfrm>
            <a:off x="608400" y="5193628"/>
            <a:ext cx="1967215" cy="759610"/>
          </a:xfrm>
          <a:prstGeom prst="roundRect">
            <a:avLst>
              <a:gd name="adj" fmla="val 8570"/>
            </a:avLst>
          </a:prstGeom>
          <a:gradFill flip="none" rotWithShape="1">
            <a:gsLst>
              <a:gs pos="100000">
                <a:schemeClr val="accent4"/>
              </a:gs>
              <a:gs pos="57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76200" dir="2160000" algn="tr" rotWithShape="0">
              <a:schemeClr val="accent4">
                <a:alpha val="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0" name="矩形: 圆角 29"/>
          <p:cNvSpPr/>
          <p:nvPr>
            <p:custDataLst>
              <p:tags r:id="rId8"/>
            </p:custDataLst>
          </p:nvPr>
        </p:nvSpPr>
        <p:spPr>
          <a:xfrm>
            <a:off x="608400" y="4058181"/>
            <a:ext cx="1967215" cy="759610"/>
          </a:xfrm>
          <a:prstGeom prst="roundRect">
            <a:avLst>
              <a:gd name="adj" fmla="val 8570"/>
            </a:avLst>
          </a:prstGeom>
          <a:gradFill flip="none" rotWithShape="1">
            <a:gsLst>
              <a:gs pos="100000">
                <a:schemeClr val="accent1"/>
              </a:gs>
              <a:gs pos="57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76200" dir="2160000" algn="tr" rotWithShape="0">
              <a:schemeClr val="accent1">
                <a:alpha val="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algn="ctr"/>
            <a:endParaRPr lang="zh-CN" altLang="en-US">
              <a:solidFill>
                <a:schemeClr val="dk1"/>
              </a:solidFill>
              <a:cs typeface="+mn-ea"/>
            </a:endParaRPr>
          </a:p>
        </p:txBody>
      </p:sp>
      <p:sp>
        <p:nvSpPr>
          <p:cNvPr id="132" name="正文"/>
          <p:cNvSpPr txBox="1"/>
          <p:nvPr>
            <p:custDataLst>
              <p:tags r:id="rId9"/>
            </p:custDataLst>
          </p:nvPr>
        </p:nvSpPr>
        <p:spPr>
          <a:xfrm>
            <a:off x="2793467" y="1794282"/>
            <a:ext cx="8641705" cy="74550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zh-CN" altLang="en-US" sz="1300" spc="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定义：大语言模型是一种基于深度学习技术的自然语言处理模型，能够理解和生成自然语言文本。</a:t>
            </a:r>
            <a:endParaRPr lang="zh-CN" altLang="en-US" sz="1300" spc="15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3" name="标题"/>
          <p:cNvSpPr txBox="1"/>
          <p:nvPr>
            <p:custDataLst>
              <p:tags r:id="rId10"/>
            </p:custDataLst>
          </p:nvPr>
        </p:nvSpPr>
        <p:spPr>
          <a:xfrm>
            <a:off x="712027" y="1794282"/>
            <a:ext cx="1760672" cy="745499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rmAutofit/>
          </a:bodyPr>
          <a:p>
            <a:pPr algn="ctr"/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添加标题</a:t>
            </a:r>
            <a:endParaRPr lang="zh-CN" altLang="en-US" sz="2400" b="1" spc="3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7" name="正文"/>
          <p:cNvSpPr txBox="1"/>
          <p:nvPr>
            <p:custDataLst>
              <p:tags r:id="rId11"/>
            </p:custDataLst>
          </p:nvPr>
        </p:nvSpPr>
        <p:spPr>
          <a:xfrm>
            <a:off x="2793467" y="2929728"/>
            <a:ext cx="8641705" cy="74550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zh-CN" altLang="en-US" sz="1300" spc="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提出背景：随着互联网和人工智能技术的不断发展，自然语言处理成为了一个热门的研究领域。为了更好地理解和生成自然语言文本，研究者们提出了大语言模型的概念。</a:t>
            </a:r>
            <a:endParaRPr lang="zh-CN" altLang="en-US" sz="1300" spc="15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8" name="标题"/>
          <p:cNvSpPr txBox="1"/>
          <p:nvPr>
            <p:custDataLst>
              <p:tags r:id="rId12"/>
            </p:custDataLst>
          </p:nvPr>
        </p:nvSpPr>
        <p:spPr>
          <a:xfrm>
            <a:off x="712027" y="2929728"/>
            <a:ext cx="1760672" cy="745499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rmAutofit/>
          </a:bodyPr>
          <a:p>
            <a:pPr algn="ctr"/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添加标题</a:t>
            </a:r>
            <a:endParaRPr lang="zh-CN" altLang="en-US" sz="2400" b="1" spc="3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2" name="正文"/>
          <p:cNvSpPr txBox="1"/>
          <p:nvPr>
            <p:custDataLst>
              <p:tags r:id="rId13"/>
            </p:custDataLst>
          </p:nvPr>
        </p:nvSpPr>
        <p:spPr>
          <a:xfrm>
            <a:off x="2793467" y="4065175"/>
            <a:ext cx="8641705" cy="74550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90000"/>
          </a:bodyPr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提出过程：大语言模型的概念最早由OpenAI提出，其GPT系列模型在自然语言处理领域取得了巨大的成功。随后，其他研究机构和企业也相继推出了自己的大语言模型，如谷歌的BERT、百度的ERNIE等。</a:t>
            </a:r>
            <a:endParaRPr lang="zh-CN" altLang="en-US" sz="1400" spc="15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3" name="标题"/>
          <p:cNvSpPr txBox="1"/>
          <p:nvPr>
            <p:custDataLst>
              <p:tags r:id="rId14"/>
            </p:custDataLst>
          </p:nvPr>
        </p:nvSpPr>
        <p:spPr>
          <a:xfrm>
            <a:off x="712027" y="4065175"/>
            <a:ext cx="1760672" cy="745499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rmAutofit/>
          </a:bodyPr>
          <a:p>
            <a:pPr algn="ctr"/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添加标题</a:t>
            </a:r>
            <a:endParaRPr lang="zh-CN" altLang="en-US" sz="2400" b="1" spc="3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7" name="正文"/>
          <p:cNvSpPr txBox="1"/>
          <p:nvPr>
            <p:custDataLst>
              <p:tags r:id="rId15"/>
            </p:custDataLst>
          </p:nvPr>
        </p:nvSpPr>
        <p:spPr>
          <a:xfrm>
            <a:off x="2793467" y="5200621"/>
            <a:ext cx="8641705" cy="74550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zh-CN" altLang="en-US" sz="1300" spc="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意义：大语言模型的概念提出，为自然语言处理领域的发展带来了新的机遇和挑战。它不仅提高了自然语言处理的性能和效率，也为人们提供了更加智能、便捷的自然语言交互方式。</a:t>
            </a:r>
            <a:endParaRPr lang="zh-CN" altLang="en-US" sz="1300" spc="15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8" name="标题"/>
          <p:cNvSpPr txBox="1"/>
          <p:nvPr>
            <p:custDataLst>
              <p:tags r:id="rId16"/>
            </p:custDataLst>
          </p:nvPr>
        </p:nvSpPr>
        <p:spPr>
          <a:xfrm>
            <a:off x="712027" y="5200621"/>
            <a:ext cx="1760672" cy="745499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rmAutofit/>
          </a:bodyPr>
          <a:p>
            <a:pPr algn="ctr"/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添加标题</a:t>
            </a:r>
            <a:endParaRPr lang="zh-CN" altLang="en-US" sz="2400" b="1" spc="3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大语言模型的初步发展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早期的模型结构</a:t>
            </a:r>
            <a:endParaRPr lang="zh-CN" altLang="en-US"/>
          </a:p>
        </p:txBody>
      </p:sp>
      <p:sp>
        <p:nvSpPr>
          <p:cNvPr id="4" name="五边形 16"/>
          <p:cNvSpPr/>
          <p:nvPr>
            <p:custDataLst>
              <p:tags r:id="rId1"/>
            </p:custDataLst>
          </p:nvPr>
        </p:nvSpPr>
        <p:spPr>
          <a:xfrm rot="16200000" flipH="1">
            <a:off x="7128912" y="1615857"/>
            <a:ext cx="855618" cy="248966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5" name="五边形 17"/>
          <p:cNvSpPr/>
          <p:nvPr>
            <p:custDataLst>
              <p:tags r:id="rId2"/>
            </p:custDataLst>
          </p:nvPr>
        </p:nvSpPr>
        <p:spPr>
          <a:xfrm rot="16200000" flipH="1">
            <a:off x="7150060" y="4389398"/>
            <a:ext cx="813383" cy="223407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6" name="任意多边形 18"/>
          <p:cNvSpPr/>
          <p:nvPr>
            <p:custDataLst>
              <p:tags r:id="rId3"/>
            </p:custDataLst>
          </p:nvPr>
        </p:nvSpPr>
        <p:spPr>
          <a:xfrm>
            <a:off x="6439372" y="2429720"/>
            <a:ext cx="2234071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7" name="任意多边形 19"/>
          <p:cNvSpPr/>
          <p:nvPr>
            <p:custDataLst>
              <p:tags r:id="rId4"/>
            </p:custDataLst>
          </p:nvPr>
        </p:nvSpPr>
        <p:spPr>
          <a:xfrm flipV="1">
            <a:off x="6311846" y="1790165"/>
            <a:ext cx="2489664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8" name="五边形 2"/>
          <p:cNvSpPr/>
          <p:nvPr>
            <p:custDataLst>
              <p:tags r:id="rId5"/>
            </p:custDataLst>
          </p:nvPr>
        </p:nvSpPr>
        <p:spPr>
          <a:xfrm rot="16200000" flipH="1">
            <a:off x="1424826" y="1616498"/>
            <a:ext cx="855618" cy="24882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9" name="五边形 3"/>
          <p:cNvSpPr/>
          <p:nvPr>
            <p:custDataLst>
              <p:tags r:id="rId6"/>
            </p:custDataLst>
          </p:nvPr>
        </p:nvSpPr>
        <p:spPr>
          <a:xfrm rot="16200000" flipH="1">
            <a:off x="1447255" y="4389398"/>
            <a:ext cx="813383" cy="223407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0" name="任意多边形 4"/>
          <p:cNvSpPr/>
          <p:nvPr>
            <p:custDataLst>
              <p:tags r:id="rId7"/>
            </p:custDataLst>
          </p:nvPr>
        </p:nvSpPr>
        <p:spPr>
          <a:xfrm>
            <a:off x="736567" y="2429720"/>
            <a:ext cx="2234071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1" name="任意多边形 5"/>
          <p:cNvSpPr/>
          <p:nvPr>
            <p:custDataLst>
              <p:tags r:id="rId8"/>
            </p:custDataLst>
          </p:nvPr>
        </p:nvSpPr>
        <p:spPr>
          <a:xfrm flipV="1">
            <a:off x="608400" y="1790165"/>
            <a:ext cx="2488208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3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36567" y="3139126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R="0" lvl="0" indent="0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基于规则的模型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439372" y="3139126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indent="0" defTabSz="121920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基于深度学习的模型</a:t>
            </a:r>
            <a:endParaRPr sz="2000" dirty="0" err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5" name="五边形 9"/>
          <p:cNvSpPr/>
          <p:nvPr>
            <p:custDataLst>
              <p:tags r:id="rId11"/>
            </p:custDataLst>
          </p:nvPr>
        </p:nvSpPr>
        <p:spPr>
          <a:xfrm rot="16200000" flipH="1">
            <a:off x="4350245" y="1629315"/>
            <a:ext cx="855618" cy="24882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6" name="五边形 10"/>
          <p:cNvSpPr/>
          <p:nvPr>
            <p:custDataLst>
              <p:tags r:id="rId12"/>
            </p:custDataLst>
          </p:nvPr>
        </p:nvSpPr>
        <p:spPr>
          <a:xfrm rot="16200000" flipH="1">
            <a:off x="4372033" y="4402215"/>
            <a:ext cx="813383" cy="223407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7" name="任意多边形 11"/>
          <p:cNvSpPr/>
          <p:nvPr>
            <p:custDataLst>
              <p:tags r:id="rId13"/>
            </p:custDataLst>
          </p:nvPr>
        </p:nvSpPr>
        <p:spPr>
          <a:xfrm>
            <a:off x="3661346" y="2441896"/>
            <a:ext cx="2234071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8" name="任意多边形 12"/>
          <p:cNvSpPr/>
          <p:nvPr>
            <p:custDataLst>
              <p:tags r:id="rId14"/>
            </p:custDataLst>
          </p:nvPr>
        </p:nvSpPr>
        <p:spPr>
          <a:xfrm flipV="1">
            <a:off x="3533819" y="1803622"/>
            <a:ext cx="2488208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0" name="五边形 23"/>
          <p:cNvSpPr/>
          <p:nvPr>
            <p:custDataLst>
              <p:tags r:id="rId15"/>
            </p:custDataLst>
          </p:nvPr>
        </p:nvSpPr>
        <p:spPr>
          <a:xfrm rot="16200000" flipH="1">
            <a:off x="9906298" y="1654307"/>
            <a:ext cx="855618" cy="24882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1" name="五边形 24"/>
          <p:cNvSpPr/>
          <p:nvPr>
            <p:custDataLst>
              <p:tags r:id="rId16"/>
            </p:custDataLst>
          </p:nvPr>
        </p:nvSpPr>
        <p:spPr>
          <a:xfrm rot="16200000" flipH="1">
            <a:off x="9928087" y="4425926"/>
            <a:ext cx="813383" cy="2235528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3" name="任意多边形 25"/>
          <p:cNvSpPr/>
          <p:nvPr>
            <p:custDataLst>
              <p:tags r:id="rId17"/>
            </p:custDataLst>
          </p:nvPr>
        </p:nvSpPr>
        <p:spPr>
          <a:xfrm>
            <a:off x="9216758" y="2466888"/>
            <a:ext cx="2235528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4" name="任意多边形 26"/>
          <p:cNvSpPr/>
          <p:nvPr>
            <p:custDataLst>
              <p:tags r:id="rId18"/>
            </p:custDataLst>
          </p:nvPr>
        </p:nvSpPr>
        <p:spPr>
          <a:xfrm flipV="1">
            <a:off x="9089872" y="1828615"/>
            <a:ext cx="2488208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9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217399" y="3176294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indent="0" defTabSz="121920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基于迁移学习的模型</a:t>
            </a:r>
            <a:endParaRPr sz="2000" dirty="0" err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0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661346" y="3151302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indent="0" defTabSz="121920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基于统计的模型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训练方法的改进</a:t>
            </a:r>
            <a:endParaRPr lang="zh-CN" altLang="en-US"/>
          </a:p>
        </p:txBody>
      </p:sp>
      <p:sp>
        <p:nvSpPr>
          <p:cNvPr id="16" name="对角圆角矩形 15"/>
          <p:cNvSpPr/>
          <p:nvPr>
            <p:custDataLst>
              <p:tags r:id="rId1"/>
            </p:custDataLst>
          </p:nvPr>
        </p:nvSpPr>
        <p:spPr>
          <a:xfrm>
            <a:off x="1499579" y="4193816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" name="对角圆角矩形 16"/>
          <p:cNvSpPr/>
          <p:nvPr>
            <p:custDataLst>
              <p:tags r:id="rId2"/>
            </p:custDataLst>
          </p:nvPr>
        </p:nvSpPr>
        <p:spPr>
          <a:xfrm>
            <a:off x="1499579" y="4053195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165100" dist="25400" dir="2700000" sx="102000" sy="102000" algn="tl" rotWithShape="0">
              <a:schemeClr val="accent3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直角三角形 17"/>
          <p:cNvSpPr/>
          <p:nvPr>
            <p:custDataLst>
              <p:tags r:id="rId3"/>
            </p:custDataLst>
          </p:nvPr>
        </p:nvSpPr>
        <p:spPr>
          <a:xfrm>
            <a:off x="2058840" y="4053840"/>
            <a:ext cx="84243" cy="14040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2094963" y="4204782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自监督学习（Self-supervised Learning）</a:t>
            </a:r>
            <a:endParaRPr lang="en-US" altLang="zh-CN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3" name="对角圆角矩形 52"/>
          <p:cNvSpPr/>
          <p:nvPr>
            <p:custDataLst>
              <p:tags r:id="rId5"/>
            </p:custDataLst>
          </p:nvPr>
        </p:nvSpPr>
        <p:spPr>
          <a:xfrm>
            <a:off x="1499579" y="1631667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对角圆角矩形 53"/>
          <p:cNvSpPr/>
          <p:nvPr>
            <p:custDataLst>
              <p:tags r:id="rId6"/>
            </p:custDataLst>
          </p:nvPr>
        </p:nvSpPr>
        <p:spPr>
          <a:xfrm>
            <a:off x="1499579" y="1490400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165100" dist="25400" dir="2700000" sx="102000" sy="102000" algn="tl" rotWithShape="0">
              <a:schemeClr val="accent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5" name="直角三角形 54"/>
          <p:cNvSpPr/>
          <p:nvPr>
            <p:custDataLst>
              <p:tags r:id="rId7"/>
            </p:custDataLst>
          </p:nvPr>
        </p:nvSpPr>
        <p:spPr>
          <a:xfrm>
            <a:off x="2058840" y="1491045"/>
            <a:ext cx="84243" cy="14040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8"/>
            </p:custDataLst>
          </p:nvPr>
        </p:nvSpPr>
        <p:spPr>
          <a:xfrm>
            <a:off x="2094963" y="1634892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预训练-微调（Pre-training and Fine-tuning）</a:t>
            </a:r>
            <a:endParaRPr lang="zh-CN" altLang="en-US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对角圆角矩形 5"/>
          <p:cNvSpPr/>
          <p:nvPr>
            <p:custDataLst>
              <p:tags r:id="rId9"/>
            </p:custDataLst>
          </p:nvPr>
        </p:nvSpPr>
        <p:spPr>
          <a:xfrm>
            <a:off x="1499579" y="2912742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对角圆角矩形 6"/>
          <p:cNvSpPr/>
          <p:nvPr>
            <p:custDataLst>
              <p:tags r:id="rId10"/>
            </p:custDataLst>
          </p:nvPr>
        </p:nvSpPr>
        <p:spPr>
          <a:xfrm>
            <a:off x="1499579" y="2771475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165100" dist="25400" dir="2700000" sx="102000" sy="102000" algn="tl" rotWithShape="0">
              <a:schemeClr val="accent2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" name="直角三角形 7"/>
          <p:cNvSpPr/>
          <p:nvPr>
            <p:custDataLst>
              <p:tags r:id="rId11"/>
            </p:custDataLst>
          </p:nvPr>
        </p:nvSpPr>
        <p:spPr>
          <a:xfrm>
            <a:off x="2058840" y="2772765"/>
            <a:ext cx="84243" cy="14040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094963" y="2923707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迁移学习（Transfer Learning）</a:t>
            </a:r>
            <a:endParaRPr lang="zh-CN" altLang="en-US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" name="对角圆角矩形 9"/>
          <p:cNvSpPr/>
          <p:nvPr>
            <p:custDataLst>
              <p:tags r:id="rId13"/>
            </p:custDataLst>
          </p:nvPr>
        </p:nvSpPr>
        <p:spPr>
          <a:xfrm>
            <a:off x="1499579" y="5475536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对角圆角矩形 10"/>
          <p:cNvSpPr/>
          <p:nvPr>
            <p:custDataLst>
              <p:tags r:id="rId14"/>
            </p:custDataLst>
          </p:nvPr>
        </p:nvSpPr>
        <p:spPr>
          <a:xfrm>
            <a:off x="1499579" y="5334270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165100" dist="25400" dir="2700000" sx="102000" sy="102000" algn="tl" rotWithShape="0">
              <a:schemeClr val="accent4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直角三角形 11"/>
          <p:cNvSpPr/>
          <p:nvPr>
            <p:custDataLst>
              <p:tags r:id="rId15"/>
            </p:custDataLst>
          </p:nvPr>
        </p:nvSpPr>
        <p:spPr>
          <a:xfrm>
            <a:off x="2058840" y="5334915"/>
            <a:ext cx="84243" cy="140404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2094963" y="5485857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对比学习（Contrastive Learning）</a:t>
            </a:r>
            <a:endParaRPr lang="en-US" altLang="zh-CN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1.0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  <p:tag name="KSO_WM_UNIT_CONTENT_GROUP_TYPE" val="titlestyle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内容&#10;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  <p:tag name="KSO_WM_UNIT_CONTENT_GROUP_TYPE" val="titlestyle"/>
</p:tagLst>
</file>

<file path=ppt/tags/tag1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1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1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1.0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</p:tagLst>
</file>

<file path=ppt/tags/tag1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1.0"/>
</p:tagLst>
</file>

<file path=ppt/tags/tag1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1*i*4"/>
  <p:tag name="KSO_WM_UNIT_LAYERLEVEL" val="1"/>
  <p:tag name="KSO_WM_TAG_VERSION" val="1.0"/>
</p:tagLst>
</file>

<file path=ppt/tags/tag1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1*i*5"/>
  <p:tag name="KSO_WM_UNIT_LAYERLEVEL" val="1"/>
  <p:tag name="KSO_WM_TAG_VERSION" val="1.0"/>
</p:tagLst>
</file>

<file path=ppt/tags/tag1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1.0"/>
</p:tagLst>
</file>

<file path=ppt/tags/tag1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1.0"/>
</p:tagLst>
</file>

<file path=ppt/tags/tag11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CONTENT_GROUP_TYPE" val="contentchip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1.0"/>
</p:tagLst>
</file>

<file path=ppt/tags/tag1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1.0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1.0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1.0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1.0"/>
</p:tagLst>
</file>

<file path=ppt/tags/tag1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1.0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1.0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1.0"/>
</p:tagLst>
</file>

<file path=ppt/tags/tag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1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3;二级&#13;三级&#13;四级&#13;五级"/>
  <p:tag name="KSO_WM_UNIT_NOCLEAR" val="0"/>
  <p:tag name="KSO_WM_UNIT_TYPE" val="f"/>
  <p:tag name="KSO_WM_UNIT_INDEX" val="1"/>
  <p:tag name="KSO_WM_TEMPLATE_CATEGORY" val="custom"/>
  <p:tag name="KSO_WM_TEMPLATE_INDEX" val="2023025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1"/>
</p:tagLst>
</file>

<file path=ppt/tags/tag13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51"/>
  <p:tag name="KSO_WM_SPECIAL_SOURCE" val="bdnull"/>
  <p:tag name="KSO_WM_TEMPLATE_THUMBS_INDEX" val="1、9"/>
</p:tagLst>
</file>

<file path=ppt/tags/tag139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1_1*f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汇报人：WPS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1.0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1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单击添加文档标题"/>
</p:tagLst>
</file>

<file path=ppt/tags/tag141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1_1*b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CONTENT_GROUP_TYPE" val="contentchip"/>
  <p:tag name="KSO_WM_UNIT_PRESET_TEXT" val="NEW PRODUCT"/>
</p:tagLst>
</file>

<file path=ppt/tags/tag142.xml><?xml version="1.0" encoding="utf-8"?>
<p:tagLst xmlns:p="http://schemas.openxmlformats.org/presentationml/2006/main">
  <p:tag name="KSO_WM_SLIDE_ID" val="custom20230251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51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32.85&quot;,&quot;top&quot;:&quot;119.55&quot;,&quot;width&quot;:&quot;539.75&quot;,&quot;height&quot;:&quot;310.35&quot;}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1_5*b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DIAGRAM_GROUP_CODE" val="l1-1"/>
  <p:tag name="KSO_WM_UNIT_PRESET_TEXT" val="CONTENTS"/>
  <p:tag name="KSO_WM_UNIT_TEXT_FILL_FORE_SCHEMECOLOR_INDEX" val="5"/>
  <p:tag name="KSO_WM_UNIT_TEXT_FILL_TYPE" val="1"/>
  <p:tag name="KSO_WM_UNIT_TEXT_SHADOW_SCHEMECOLOR_INDEX" val="5"/>
  <p:tag name="KSO_WM_UNIT_USESOURCEFORMAT_APPLY" val="0"/>
</p:tagLst>
</file>

<file path=ppt/tags/tag144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5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DIAGRAM_GROUP_CODE" val="l1-1"/>
  <p:tag name="KSO_WM_UNIT_PRESET_TEXT" val="目录"/>
  <p:tag name="KSO_WM_UNIT_TEXT_FILL_FORE_SCHEMECOLOR_INDEX" val="13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51_5*l_h_i*1_1_3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5*l_h_i*1_1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51_5*l_h_i*1_1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TEXT_SHADOW_SCHEMECOLOR_INDEX" val="6"/>
  <p:tag name="KSO_WM_UNIT_USESOURCEFORMAT_APPLY" val="0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2"/>
  <p:tag name="KSO_WM_UNIT_TYPE" val="l_h_a"/>
  <p:tag name="KSO_WM_UNIT_ID" val="custom20230251_5*l_h_a*1_1_1"/>
  <p:tag name="KSO_WM_DIAGRAM_VERSION" val="3"/>
  <p:tag name="KSO_WM_UNIT_PRESET_TEXT" val="添加目录标题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5*l_h_i*1_2_3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1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5*l_h_i*1_2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1_5*l_h_i*1_2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TEXT_SHADOW_SCHEMECOLOR_INDEX" val="6"/>
  <p:tag name="KSO_WM_UNIT_USESOURCEFORMAT_APPLY" val="0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2"/>
  <p:tag name="KSO_WM_UNIT_TYPE" val="l_h_a"/>
  <p:tag name="KSO_WM_UNIT_ID" val="custom20230251_5*l_h_a*1_2_1"/>
  <p:tag name="KSO_WM_DIAGRAM_VERSION" val="3"/>
  <p:tag name="KSO_WM_UNIT_PRESET_TEXT" val="添加目录标题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5*l_h_i*1_3_3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5*l_h_i*1_3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51_5*l_h_i*1_3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TEXT_SHADOW_SCHEMECOLOR_INDEX" val="6"/>
  <p:tag name="KSO_WM_UNIT_USESOURCEFORMAT_APPLY" val="0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2"/>
  <p:tag name="KSO_WM_UNIT_TYPE" val="l_h_a"/>
  <p:tag name="KSO_WM_UNIT_ID" val="custom20230251_5*l_h_a*1_3_1"/>
  <p:tag name="KSO_WM_DIAGRAM_VERSION" val="3"/>
  <p:tag name="KSO_WM_UNIT_PRESET_TEXT" val="添加目录标题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5*l_h_i*1_4_3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5*l_h_i*1_4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251_5*l_h_i*1_4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TEXT_SHADOW_SCHEMECOLOR_INDEX" val="6"/>
  <p:tag name="KSO_WM_UNIT_USESOURCEFORMAT_APPLY" val="0"/>
</p:tagLst>
</file>

<file path=ppt/tags/tag16.xml><?xml version="1.0" encoding="utf-8"?>
<p:tagLst xmlns:p="http://schemas.openxmlformats.org/presentationml/2006/main">
  <p:tag name="KSO_WM_UNIT_PRESET_TEXT" val="NEW PRODUCT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CONTENT_GROUP_TYPE" val="contentchip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2"/>
  <p:tag name="KSO_WM_UNIT_TYPE" val="l_h_a"/>
  <p:tag name="KSO_WM_UNIT_ID" val="custom20230251_5*l_h_a*1_4_1"/>
  <p:tag name="KSO_WM_DIAGRAM_VERSION" val="3"/>
  <p:tag name="KSO_WM_UNIT_PRESET_TEXT" val="添加目录标题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5*l_h_i*1_5_3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5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5*l_h_i*1_5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251_5*l_h_i*1_5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TEXT_SHADOW_SCHEMECOLOR_INDEX" val="6"/>
  <p:tag name="KSO_WM_UNIT_USESOURCEFORMAT_APPLY" val="0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2"/>
  <p:tag name="KSO_WM_UNIT_TYPE" val="l_h_a"/>
  <p:tag name="KSO_WM_UNIT_ID" val="custom20230251_5*l_h_a*1_5_1"/>
  <p:tag name="KSO_WM_DIAGRAM_VERSION" val="3"/>
  <p:tag name="KSO_WM_UNIT_PRESET_TEXT" val="添加目录标题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SLIDE_ID" val="custom20230251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1.0"/>
  <p:tag name="KSO_WM_BEAUTIFY_FLAG" val="#wm#"/>
  <p:tag name="KSO_WM_TEMPLATE_CATEGORY" val="custom"/>
  <p:tag name="KSO_WM_TEMPLATE_INDEX" val="20230251"/>
  <p:tag name="KSO_WM_SLIDE_TYPE" val="contents"/>
  <p:tag name="KSO_WM_SLIDE_SUBTYPE" val="diag"/>
  <p:tag name="KSO_WM_SLIDE_LAYOUT" val="a_b_l"/>
  <p:tag name="KSO_WM_SLIDE_LAYOUT_CNT" val="1_1_1"/>
  <p:tag name="KSO_WM_SPECIAL_SOURCE" val="bdnull"/>
  <p:tag name="KSO_WM_DIAGRAM_GROUP_CODE" val="l1-1"/>
  <p:tag name="KSO_WM_SLIDE_DIAGTYPE" val="l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PRESET_TEXT" val="PART 01"/>
</p:tagLst>
</file>

<file path=ppt/tags/tag168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TEMPLATE_CATEGORY" val="custom"/>
  <p:tag name="KSO_WM_TEMPLATE_INDEX" val="2023025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20_3*l_h_i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3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4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20_3*l_h_f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20_3*l_h_i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20_3*l_h_i*1_2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6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20_3*l_h_f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20_3*l_h_i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20_3*l_h_i*1_3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7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20_3*l_h_f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20_3*l_h_i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8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20_3*l_h_i*1_4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8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20_3*l_h_f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639_3*l_h_i*1_1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.6000000238418579,&quot;colorType&quot;:1,&quot;foreColorIndex&quot;:5,&quot;transparency&quot;:0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1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639_3*l_h_i*1_2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UNIT_LINE_FORE_SCHEMECOLOR_INDEX" val="8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.6000000238418579,&quot;colorType&quot;:1,&quot;foreColorIndex&quot;:8,&quot;transparency&quot;:0},&quot;type&quot;:1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8"/>
  <p:tag name="KSO_WM_UNIT_TEXT_FILL_FORE_SCHEMECOLOR_INDEX" val="1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639_3*l_h_i*1_3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.6000000238418579,&quot;colorType&quot;:1,&quot;foreColorIndex&quot;:5,&quot;transparency&quot;:0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1"/>
  <p:tag name="KSO_WM_UNIT_TEXT_FILL_TYPE" val="1"/>
  <p:tag name="KSO_WM_UNIT_USESOURCEFORMAT_APPLY" val="0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639_3*l_h_i*1_4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UNIT_LINE_FORE_SCHEMECOLOR_INDEX" val="8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solidLine&quot;:{&quot;brightness&quot;:0.6000000238418579,&quot;colorType&quot;:1,&quot;foreColorIndex&quot;:8,&quot;transparency&quot;:0},&quot;type&quot;:1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8"/>
  <p:tag name="KSO_WM_UNIT_TEXT_FILL_FORE_SCHEMECOLOR_INDEX" val="1"/>
  <p:tag name="KSO_WM_UNIT_TEXT_FILL_TYPE" val="1"/>
  <p:tag name="KSO_WM_UNIT_USESOURCEFORMAT_APPLY" val="0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639_3*l_h_i*1_2_2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gradient&quot;:[{&quot;brightness&quot;:0,&quot;colorType&quot;:1,&quot;foreColorIndex&quot;:8,&quot;pos&quot;:1,&quot;transparency&quot;:0},{&quot;brightness&quot;:0,&quot;colorType&quot;:1,&quot;foreColorIndex&quot;:8,&quot;pos&quot;:0.5699999928474426,&quot;transparency&quot;:0},{&quot;brightness&quot;:0.4000000059604645,&quot;colorType&quot;:1,&quot;foreColorIndex&quot;:8,&quot;pos&quot;:0,&quot;transparency&quot;:0}],&quot;type&quot;:3},&quot;glow&quot;:{&quot;colorType&quot;:0},&quot;line&quot;:{&quot;type&quot;:0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1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639_3*l_h_i*1_1_2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gradient&quot;:[{&quot;brightness&quot;:0,&quot;colorType&quot;:1,&quot;foreColorIndex&quot;:5,&quot;pos&quot;:1,&quot;transparency&quot;:0},{&quot;brightness&quot;:0,&quot;colorType&quot;:1,&quot;foreColorIndex&quot;:5,&quot;pos&quot;:0.5699999928474426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639_3*l_h_i*1_4_2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gradient&quot;:[{&quot;brightness&quot;:0,&quot;colorType&quot;:1,&quot;foreColorIndex&quot;:8,&quot;pos&quot;:1,&quot;transparency&quot;:0},{&quot;brightness&quot;:0,&quot;colorType&quot;:1,&quot;foreColorIndex&quot;:8,&quot;pos&quot;:0.5699999928474426,&quot;transparency&quot;:0},{&quot;brightness&quot;:0.4000000059604645,&quot;colorType&quot;:1,&quot;foreColorIndex&quot;:8,&quot;pos&quot;:0,&quot;transparency&quot;:0}],&quot;type&quot;:3},&quot;glow&quot;:{&quot;colorType&quot;:0},&quot;line&quot;:{&quot;type&quot;:0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1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639_3*l_h_i*1_3_2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gradient&quot;:[{&quot;brightness&quot;:0,&quot;colorType&quot;:1,&quot;foreColorIndex&quot;:5,&quot;pos&quot;:1,&quot;transparency&quot;:0},{&quot;brightness&quot;:0,&quot;colorType&quot;:1,&quot;foreColorIndex&quot;:5,&quot;pos&quot;:0.5699999928474426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39_3*l_h_f*1_1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UNIT_PRESET_TEXT" val="单击此处输入(你的)智能图形项正文，文字是您思想的提炼，请尽量言简意赅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39_3*l_h_a*1_1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39_3*l_h_f*1_2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UNIT_PRESET_TEXT" val="单击此处输入(你的)智能图形项正文，文字是您思想的提炼，请尽量言简意赅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39_3*l_h_a*1_2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39_3*l_h_f*1_3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UNIT_PRESET_TEXT" val="单击此处输入(你的)智能图形项正文，文字是您思想的提炼，请尽量言简意赅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639_3*l_h_a*1_3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639_3*l_h_f*1_4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UNIT_PRESET_TEXT" val="单击此处输入(你的)智能图形项正文，文字是您思想的提炼，请尽量言简意赅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639_3*l_h_a*1_4_1"/>
  <p:tag name="KSO_WM_TEMPLATE_CATEGORY" val="diagram"/>
  <p:tag name="KSO_WM_TEMPLATE_INDEX" val="2023163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76.23,&quot;width&quot;:862.71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2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PRESET_TEXT" val="PART 02"/>
</p:tagLst>
</file>

<file path=ppt/tags/tag212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213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316_3*l_h_i*1_3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14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31316_3*l_h_i*1_3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15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16_3*l_h_i*1_3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216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16_3*l_h_i*1_3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17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316_3*l_h_i*1_1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18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1316_3*l_h_i*1_1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19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16_3*l_h_i*1_1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内容&#10;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</p:tagLst>
</file>

<file path=ppt/tags/tag220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16_3*l_h_i*1_1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21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16_3*l_h_f*1_1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22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16_3*l_h_f*1_3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23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316_3*l_h_i*1_2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24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1316_3*l_h_i*1_2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25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16_3*l_h_i*1_2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226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16_3*l_h_i*1_2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27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316_3*l_h_i*1_4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28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4"/>
  <p:tag name="KSO_WM_UNIT_ID" val="diagram20231316_3*l_h_i*1_4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29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16_3*l_h_i*1_4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230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16_3*l_h_i*1_4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31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16_3*l_h_f*1_4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16_3*l_h_f*1_2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33.xml><?xml version="1.0" encoding="utf-8"?>
<p:tagLst xmlns:p="http://schemas.openxmlformats.org/presentationml/2006/main">
  <p:tag name="KSO_WM_TEMPLATE_CATEGORY" val="custom"/>
  <p:tag name="KSO_WM_TEMPLATE_INDEX" val="2023025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1_3*l_h_i*1_3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301_3*l_h_i*1_3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,&quot;colorType&quot;:1,&quot;foreColorIndex&quot;:7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1_3*l_h_i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1_3*l_h_f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1_3*l_h_i*1_1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301_3*l_h_i*1_1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1_3*l_h_i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1_3*l_h_f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1_3*l_h_i*1_2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301_3*l_h_i*1_2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,&quot;colorType&quot;:1,&quot;foreColorIndex&quot;:6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1_3*l_h_i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1_3*l_h_f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01_3*l_h_i*1_4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301_3*l_h_i*1_4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,&quot;colorType&quot;:1,&quot;foreColorIndex&quot;:8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01_3*l_h_i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01_3*l_h_f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20_3*l_h_i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3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20_3*l_h_f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20_3*l_h_i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20_3*l_h_i*1_2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6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20_3*l_h_f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20_3*l_h_i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20_3*l_h_i*1_3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7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8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20_3*l_h_f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20_3*l_h_i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8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20_3*l_h_i*1_4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8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20_3*l_h_f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PRESET_TEXT" val="PART 03"/>
</p:tagLst>
</file>

<file path=ppt/tags/tag264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20231444_3*l_i*1_1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gradient&quot;:[{&quot;brightness&quot;:0,&quot;colorType&quot;:1,&quot;foreColorIndex&quot;:5,&quot;pos&quot;:1,&quot;transparency&quot;:0.8999999761581421},{&quot;brightness&quot;:0,&quot;colorType&quot;:1,&quot;foreColorIndex&quot;:5,&quot;pos&quot;:0.25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2"/>
  <p:tag name="KSO_WM_UNIT_ID" val="diagram20231444_3*l_i*1_2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gradient&quot;:[{&quot;brightness&quot;:0,&quot;colorType&quot;:1,&quot;foreColorIndex&quot;:5,&quot;pos&quot;:1,&quot;transparency&quot;:0.8999999761581421},{&quot;brightness&quot;:0,&quot;colorType&quot;:1,&quot;foreColorIndex&quot;:5,&quot;pos&quot;:0.25,&quot;transparency&quot;:1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USESOURCEFORMAT_APPLY" val="0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3"/>
  <p:tag name="KSO_WM_UNIT_ID" val="diagram20231444_3*l_i*1_3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gradient&quot;:[{&quot;brightness&quot;:0,&quot;colorType&quot;:1,&quot;foreColorIndex&quot;:5,&quot;pos&quot;:1,&quot;transparency&quot;:0.800000011920929},{&quot;brightness&quot;:0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4"/>
  <p:tag name="KSO_WM_UNIT_ID" val="diagram20231444_3*l_i*1_4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gradient&quot;:[{&quot;brightness&quot;:0,&quot;colorType&quot;:1,&quot;foreColorIndex&quot;:5,&quot;pos&quot;:1,&quot;transparency&quot;:0.800000011920929},{&quot;brightness&quot;:0,&quot;colorType&quot;:1,&quot;foreColorIndex&quot;:5,&quot;pos&quot;:0,&quot;transparency&quot;:1}],&quot;type&quot;:3},&quot;glow&quot;:{&quot;colorType&quot;:0},&quot;line&quot;:{&quot;solidLine&quot;:{&quot;brightness&quot;:0,&quot;colorType&quot;:1,&quot;foreColorIndex&quot;:5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USESOURCEFORMAT_APPLY" val="0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5"/>
  <p:tag name="KSO_WM_UNIT_ID" val="diagram20231444_3*l_i*1_5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6"/>
  <p:tag name="KSO_WM_UNIT_ID" val="diagram20231444_3*l_i*1_6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7"/>
  <p:tag name="KSO_WM_UNIT_ID" val="diagram20231444_3*l_i*1_7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USESOURCEFORMAT_APPLY" val="0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8"/>
  <p:tag name="KSO_WM_UNIT_ID" val="diagram20231444_3*l_i*1_8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USESOURCEFORMAT_APPLY" val="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9"/>
  <p:tag name="KSO_WM_UNIT_ID" val="diagram20231444_3*l_i*1_9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USESOURCEFORMAT_APPLY" val="0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0"/>
  <p:tag name="KSO_WM_UNIT_ID" val="diagram20231444_3*l_i*1_10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1"/>
  <p:tag name="KSO_WM_UNIT_ID" val="diagram20231444_3*l_i*1_11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USESOURCEFORMAT_APPLY" val="0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2"/>
  <p:tag name="KSO_WM_UNIT_ID" val="diagram20231444_3*l_i*1_12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3"/>
  <p:tag name="KSO_WM_UNIT_ID" val="diagram20231444_3*l_i*1_13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4"/>
  <p:tag name="KSO_WM_UNIT_ID" val="diagram20231444_3*l_i*1_14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USESOURCEFORMAT_APPLY" val="0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5"/>
  <p:tag name="KSO_WM_UNIT_ID" val="diagram20231444_3*l_i*1_15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6"/>
  <p:tag name="KSO_WM_UNIT_ID" val="diagram20231444_3*l_i*1_16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USESOURCEFORMAT_APPLY" val="0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7"/>
  <p:tag name="KSO_WM_UNIT_ID" val="diagram20231444_3*l_i*1_17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8"/>
  <p:tag name="KSO_WM_UNIT_ID" val="diagram20231444_3*l_i*1_18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USESOURCEFORMAT_APPLY" val="0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9"/>
  <p:tag name="KSO_WM_UNIT_ID" val="diagram20231444_3*l_i*1_19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20"/>
  <p:tag name="KSO_WM_UNIT_ID" val="diagram20231444_3*l_i*1_20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USESOURCEFORMAT_APPLY" val="0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21"/>
  <p:tag name="KSO_WM_UNIT_ID" val="diagram20231444_3*l_i*1_21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22"/>
  <p:tag name="KSO_WM_UNIT_ID" val="diagram20231444_3*l_i*1_22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9999899864196777,&quot;rgb&quot;:&quot;#ffffff&quot;,&quot;transparency&quot;:0.20000000298023224}],&quot;type&quot;:3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23"/>
  <p:tag name="KSO_WM_UNIT_ID" val="diagram20231444_3*l_i*1_23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9999899864196777,&quot;rgb&quot;:&quot;#ffffff&quot;,&quot;transparency&quot;:0.20000000298023224}],&quot;type&quot;:3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24"/>
  <p:tag name="KSO_WM_UNIT_ID" val="diagram20231444_3*l_i*1_24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9999899864196777,&quot;rgb&quot;:&quot;#ffffff&quot;,&quot;transparency&quot;:0.20000000298023224}],&quot;type&quot;:3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25"/>
  <p:tag name="KSO_WM_UNIT_ID" val="diagram20231444_3*l_i*1_25"/>
  <p:tag name="KSO_WM_TEMPLATE_CATEGORY" val="diagram"/>
  <p:tag name="KSO_WM_TEMPLATE_INDEX" val="20231444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gradient&quot;:[{&quot;brightness&quot;:-0.25,&quot;colorType&quot;:1,&quot;foreColorIndex&quot;:5,&quot;pos&quot;:0.9200000166893005,&quot;transparency&quot;:0},{&quot;brightness&quot;:0.800000011920929,&quot;colorType&quot;:1,&quot;foreColorIndex&quot;:5,&quot;pos&quot;:0,&quot;transparency&quot;:0},{&quot;brightness&quot;:0.4000000059604645,&quot;colorType&quot;:1,&quot;foreColorIndex&quot;:5,&quot;pos&quot;:0.4000000059604645,&quot;transparency&quot;:0},{&quot;brightness&quot;:0,&quot;colorType&quot;:1,&quot;foreColorIndex&quot;:5,&quot;pos&quot;:0.6399999856948853,&quot;transparency&quot;:0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1.0"/>
</p:tagLst>
</file>

<file path=ppt/tags/tag2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444_3*l_h_f*1_1_1"/>
  <p:tag name="KSO_WM_TEMPLATE_CATEGORY" val="diagram"/>
  <p:tag name="KSO_WM_TEMPLATE_INDEX" val="20231444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项正文，文字是您思想的提炼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444_3*l_h_f*1_4_1"/>
  <p:tag name="KSO_WM_TEMPLATE_CATEGORY" val="diagram"/>
  <p:tag name="KSO_WM_TEMPLATE_INDEX" val="20231444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项正文，文字是您思想的提炼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444_3*l_h_f*1_3_1"/>
  <p:tag name="KSO_WM_TEMPLATE_CATEGORY" val="diagram"/>
  <p:tag name="KSO_WM_TEMPLATE_INDEX" val="20231444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项正文，文字是您思想的提炼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444_3*l_h_f*1_2_1"/>
  <p:tag name="KSO_WM_TEMPLATE_CATEGORY" val="diagram"/>
  <p:tag name="KSO_WM_TEMPLATE_INDEX" val="20231444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项正文，文字是您思想的提炼"/>
  <p:tag name="KSO_WM_DIAGRAM_MAX_ITEMCNT" val="6"/>
  <p:tag name="KSO_WM_DIAGRAM_MIN_ITEMCNT" val="2"/>
  <p:tag name="KSO_WM_DIAGRAM_VIRTUALLY_FRAME" val="{&quot;height&quot;:337.2492913385827,&quot;width&quot;:839.23393700787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4.xml><?xml version="1.0" encoding="utf-8"?>
<p:tagLst xmlns:p="http://schemas.openxmlformats.org/presentationml/2006/main">
  <p:tag name="KSO_WM_TEMPLATE_CATEGORY" val="custom"/>
  <p:tag name="KSO_WM_TEMPLATE_INDEX" val="20230251"/>
</p:tagLst>
</file>

<file path=ppt/tags/tag29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2_3*l_h_f*1_1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2_3*l_h_f*1_2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62_3*l_h_f*1_3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262_3*l_h_f*1_4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04.8944488188977,&quot;width&quot;:850.85137795275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PRESET_TEXT" val="PART 04"/>
</p:tagLst>
</file>

<file path=ppt/tags/tag313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70_3*l_h_i*1_1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gradient&quot;:[{&quot;brightness&quot;:0,&quot;colorType&quot;:1,&quot;foreColorIndex&quot;:5,&quot;pos&quot;:0,&quot;transparency&quot;:0.30000001192092896},{&quot;brightness&quot;:0,&quot;colorType&quot;:1,&quot;foreColorIndex&quot;:5,&quot;pos&quot;:0.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70_3*l_h_i*1_1_2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UNIT_BLOCK" val="0"/>
  <p:tag name="KSO_WM_UNIT_DEC_AREA_ID" val="c37347cbc0a24348939d931e37367649"/>
  <p:tag name="KSO_WM_UNIT_DEFAULT_FONT" val="12;18;2"/>
  <p:tag name="KSO_WM_UNIT_SUBTYPE" val="a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70_3*l_h_f*1_1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，为了最终演示发布的良好效果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70_3*l_h_i*1_2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UNIT_LINE_FORE_SCHEMECOLOR_INDEX" val="7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solidLine&quot;:{&quot;brightness&quot;:0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70_3*l_h_i*1_2_2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19.xml><?xml version="1.0" encoding="utf-8"?>
<p:tagLst xmlns:p="http://schemas.openxmlformats.org/presentationml/2006/main">
  <p:tag name="KSO_WM_UNIT_BLOCK" val="0"/>
  <p:tag name="KSO_WM_UNIT_DEC_AREA_ID" val="c37347cbc0a24348939d931e37367649"/>
  <p:tag name="KSO_WM_UNIT_DEFAULT_FONT" val="12;18;2"/>
  <p:tag name="KSO_WM_UNIT_SUBTYPE" val="a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70_3*l_h_f*1_2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，为了最终演示发布的良好效果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UNIT_TYPE" val="i"/>
  <p:tag name="KSO_WM_UNIT_INDEX" val="3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70_3*l_h_i*1_3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gradient&quot;:[{&quot;brightness&quot;:0,&quot;colorType&quot;:1,&quot;foreColorIndex&quot;:5,&quot;pos&quot;:0,&quot;transparency&quot;:0.30000001192092896},{&quot;brightness&quot;:0,&quot;colorType&quot;:1,&quot;foreColorIndex&quot;:5,&quot;pos&quot;:0.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UNIT_BLOCK" val="0"/>
  <p:tag name="KSO_WM_UNIT_DEC_AREA_ID" val="c37347cbc0a24348939d931e37367649"/>
  <p:tag name="KSO_WM_UNIT_DEFAULT_FONT" val="12;18;2"/>
  <p:tag name="KSO_WM_UNIT_SUBTYPE" val="a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70_3*l_h_f*1_3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，为了最终演示发布的良好效果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70_3*l_h_i*1_3_2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70_3*l_h_i*1_4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UNIT_LINE_FORE_SCHEMECOLOR_INDEX" val="7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solidLine&quot;:{&quot;brightness&quot;:0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70_3*l_h_i*1_4_2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25.xml><?xml version="1.0" encoding="utf-8"?>
<p:tagLst xmlns:p="http://schemas.openxmlformats.org/presentationml/2006/main">
  <p:tag name="KSO_WM_UNIT_BLOCK" val="0"/>
  <p:tag name="KSO_WM_UNIT_DEC_AREA_ID" val="c37347cbc0a24348939d931e37367649"/>
  <p:tag name="KSO_WM_UNIT_DEFAULT_FONT" val="12;18;2"/>
  <p:tag name="KSO_WM_UNIT_SUBTYPE" val="a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70_3*l_h_f*1_4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，为了最终演示发布的良好效果"/>
  <p:tag name="KSO_WM_DIAGRAM_MAX_ITEMCNT" val="6"/>
  <p:tag name="KSO_WM_DIAGRAM_MIN_ITEMCNT" val="2"/>
  <p:tag name="KSO_WM_DIAGRAM_VIRTUALLY_FRAME" val="{&quot;height&quot;:372.8570078740157,&quot;width&quot;:864.84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26.xml><?xml version="1.0" encoding="utf-8"?>
<p:tagLst xmlns:p="http://schemas.openxmlformats.org/presentationml/2006/main">
  <p:tag name="KSO_WM_TEMPLATE_CATEGORY" val="custom"/>
  <p:tag name="KSO_WM_TEMPLATE_INDEX" val="2023025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485_4*l_h_i*1_1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5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485_4*l_h_i*1_2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6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5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485_4*l_h_i*1_4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8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.400000005960464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485_4*l_h_i*1_3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10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brightness&quot;:-0.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331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485_4*l_h_f*1_2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32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485_4*l_h_f*1_1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33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485_4*l_h_f*1_3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34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485_4*l_h_f*1_4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55_3*l_h_f*1_1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36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55_3*l_h_f*1_2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37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55_3*l_h_f*1_3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38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255_3*l_h_f*1_4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UNIT_TYPE" val="i"/>
  <p:tag name="KSO_WM_UNIT_INDEX" val="1"/>
</p:tagLst>
</file>

<file path=ppt/tags/tag3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PRESET_TEXT" val="PART 05"/>
</p:tagLst>
</file>

<file path=ppt/tags/tag341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20_3*l_h_i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3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4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20_3*l_h_f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20_3*l_h_i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20_3*l_h_i*1_2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6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7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20_3*l_h_f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20_3*l_h_i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20_3*l_h_i*1_3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7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350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20_3*l_h_f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20_3*l_h_i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8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20_3*l_h_i*1_4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8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53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20_3*l_h_f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4.xml><?xml version="1.0" encoding="utf-8"?>
<p:tagLst xmlns:p="http://schemas.openxmlformats.org/presentationml/2006/main">
  <p:tag name="KSO_WM_TEMPLATE_CATEGORY" val="custom"/>
  <p:tag name="KSO_WM_TEMPLATE_INDEX" val="20230251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f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1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f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2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f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3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f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4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5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1"/>
  <p:tag name="KSO_WM_DIAGRAM_VERSION" val="3"/>
  <p:tag name="KSO_WM_DIAGRAM_COLOR_TEXT_CAN_REMOVE" val="n"/>
  <p:tag name="KSO_WM_UNIT_FILL_FORE_SCHEMECOLOR_INDEX" val="9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f*1_5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5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5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2"/>
  <p:tag name="KSO_WM_DIAGRAM_VERSION" val="3"/>
  <p:tag name="KSO_WM_DIAGRAM_COLOR_TEXT_CAN_REMOVE" val="n"/>
  <p:tag name="KSO_WM_UNIT_FILL_FORE_SCHEMECOLOR_INDEX" val="9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1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1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1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2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2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2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3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3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3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4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4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4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82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1_9*f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PRESET_TEXT" val="汇报人：WPS"/>
</p:tagLst>
</file>

<file path=ppt/tags/tag3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9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感谢您的观看"/>
</p:tagLst>
</file>

<file path=ppt/tags/tag384.xml><?xml version="1.0" encoding="utf-8"?>
<p:tagLst xmlns:p="http://schemas.openxmlformats.org/presentationml/2006/main">
  <p:tag name="KSO_WM_SLIDE_ID" val="custom20230251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51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TEMPLATE_THUMBS_INDEX" val="1、19"/>
  <p:tag name="KSO_WM_SLIDE_CONTENT_AREA" val="{&quot;left&quot;:&quot;32.85&quot;,&quot;top&quot;:&quot;119.55&quot;,&quot;width&quot;:&quot;539.75&quot;,&quot;height&quot;:&quot;310.35&quot;}"/>
</p:tagLst>
</file>

<file path=ppt/tags/tag385.xml><?xml version="1.0" encoding="utf-8"?>
<p:tagLst xmlns:p="http://schemas.openxmlformats.org/presentationml/2006/main">
  <p:tag name="commondata" val="eyJoZGlkIjoiYzVlY2Y0YzZkYWYzNzA2YzFkODE0ZTMyNGM0MmJjMmMifQ=="/>
</p:tagLst>
</file>

<file path=ppt/tags/tag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1.0"/>
</p:tagLst>
</file>

<file path=ppt/tags/tag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UNIT_TYPE" val="i"/>
  <p:tag name="KSO_WM_UNIT_INDEX" val="12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UNIT_CONTENT_GROUP_TYPE" val="contentchip"/>
  <p:tag name="KSO_WM_UNIT_TYPE" val="i"/>
  <p:tag name="KSO_WM_UNIT_INDEX" val="3"/>
</p:tagLst>
</file>

<file path=ppt/tags/tag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CONTENT_GROUP_TYPE" val="contentchip"/>
  <p:tag name="KSO_WM_UNIT_TYPE" val="i"/>
  <p:tag name="KSO_WM_UNIT_INDEX" val="4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*i*5"/>
  <p:tag name="KSO_WM_UNIT_LAYERLEVEL" val="1"/>
  <p:tag name="KSO_WM_TAG_VERSION" val="1.0"/>
</p:tagLst>
</file>

<file path=ppt/tags/tag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PART 01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CONTENT_GROUP_TYPE" val="contentchip"/>
</p:tagLst>
</file>

<file path=ppt/tags/tag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1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</p:tagLst>
</file>

<file path=ppt/tags/tag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6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内容&#10;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CONTENT_GROUP_TYPE" val="titlestyle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1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内容&#10;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  <p:tag name="KSO_WM_UNIT_CONTENT_GROUP_TYPE" val="titlestyle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CONTENT_GROUP_TYPE" val="contentchip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1.0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内容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</p:tagLst>
</file>

<file path=ppt/tags/tag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9">
      <a:dk1>
        <a:srgbClr val="000000"/>
      </a:dk1>
      <a:lt1>
        <a:srgbClr val="FFFFFF"/>
      </a:lt1>
      <a:dk2>
        <a:srgbClr val="00175A"/>
      </a:dk2>
      <a:lt2>
        <a:srgbClr val="F0F0F0"/>
      </a:lt2>
      <a:accent1>
        <a:srgbClr val="5DC8FD"/>
      </a:accent1>
      <a:accent2>
        <a:srgbClr val="62CFE9"/>
      </a:accent2>
      <a:accent3>
        <a:srgbClr val="67D6D5"/>
      </a:accent3>
      <a:accent4>
        <a:srgbClr val="6BDCC1"/>
      </a:accent4>
      <a:accent5>
        <a:srgbClr val="70E3AD"/>
      </a:accent5>
      <a:accent6>
        <a:srgbClr val="75EA99"/>
      </a:accent6>
      <a:hlink>
        <a:srgbClr val="4472C4"/>
      </a:hlink>
      <a:folHlink>
        <a:srgbClr val="F67FFF"/>
      </a:folHlink>
    </a:clrScheme>
    <a:fontScheme name="稻壳儿-黑体常规2">
      <a:majorFont>
        <a:latin typeface="MiSans Heavy"/>
        <a:ea typeface="MiSans Heavy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1F6E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2447</Words>
  <Application>WPS 演示</Application>
  <PresentationFormat>宽屏</PresentationFormat>
  <Paragraphs>222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Arial Unicode MS</vt:lpstr>
      <vt:lpstr>Calibri</vt:lpstr>
      <vt:lpstr>微软雅黑</vt:lpstr>
      <vt:lpstr>MiSans Heavy</vt:lpstr>
      <vt:lpstr>MiSans</vt:lpstr>
      <vt:lpstr>Wingdings</vt:lpstr>
      <vt:lpstr>Arial</vt:lpstr>
      <vt:lpstr>WPS</vt:lpstr>
      <vt:lpstr>Office 主题</vt:lpstr>
      <vt:lpstr>大语言模型的发展历程</vt:lpstr>
      <vt:lpstr>目录</vt:lpstr>
      <vt:lpstr>大语言模型的起源</vt:lpstr>
      <vt:lpstr>早期的自然语言处理技术</vt:lpstr>
      <vt:lpstr>深度学习技术的兴起</vt:lpstr>
      <vt:lpstr>大语言模型的概念提出</vt:lpstr>
      <vt:lpstr>大语言模型的初步发展</vt:lpstr>
      <vt:lpstr>早期的模型结构</vt:lpstr>
      <vt:lpstr>训练方法的改进</vt:lpstr>
      <vt:lpstr>在自然语言处理任务中的应用</vt:lpstr>
      <vt:lpstr>大语言模型的突破性进展</vt:lpstr>
      <vt:lpstr>Transformer结构的出现</vt:lpstr>
      <vt:lpstr>预训练-微调（Pre-training and Fine-tuning）方法的普及</vt:lpstr>
      <vt:lpstr>在各种自然语言处理任务中的优异表现</vt:lpstr>
      <vt:lpstr>大语言模型的现状与挑战</vt:lpstr>
      <vt:lpstr>当前的主要模型和应用</vt:lpstr>
      <vt:lpstr>面临的挑战和问题</vt:lpstr>
      <vt:lpstr>未来的研究方向和发展趋势</vt:lpstr>
      <vt:lpstr>大语言模型的应用前景</vt:lpstr>
      <vt:lpstr>在自然语言处理领域的应用前景</vt:lpstr>
      <vt:lpstr>在其他领域的应用前景</vt:lpstr>
      <vt:lpstr>对社会和人类的影响和意义</vt:lpstr>
      <vt:lpstr>感谢您的观看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王荣胜</cp:lastModifiedBy>
  <cp:revision>4</cp:revision>
  <dcterms:created xsi:type="dcterms:W3CDTF">2023-08-09T12:44:00Z</dcterms:created>
  <dcterms:modified xsi:type="dcterms:W3CDTF">2023-12-14T11:45:09Z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2052-12.1.0.15990</vt:lpwstr>
  </property>
</Properties>
</file>